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Shape 20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Shape 2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Shape 2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Shape 20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Shape 20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See: http://worrydream.com/refs/Watts-CollectiveDynamicsOfSmallWorldNetworks.pdf</a:t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See: https://www.youtube.com/watch?v=y10JZviXZqs</a:t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See: https://www.cs.cornell.edu/home/kleinber/networks-book/networks-book-ch03.pdf</a:t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Shape 1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Shape 1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Shape 12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Shape 1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Shape 13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Shape 14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Shape 1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Shape 15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Shape 1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Shape 16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Shape 16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Shape 17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Shape 1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hape 1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Shape 17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Shape 18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Shape 19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Shape 19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Shape 20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Shape 20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Shape 20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Shape 20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Shape 2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Shape 20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Shape 20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creativecommons.org/licenses/by-nc-sa/3.0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www.danah.org/researchBibs/sns.ph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oogleblog.blogspot.com/2011/03/1s-right-recommendations-right-when-you.html" TargetMode="External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om.csudh.edu/cis/lpress/history/arpamaps/press6.jpg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hyperlink" Target="http://www.cs.cornell.edu/home/kleinber/networks-book/networks-book-ch02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hyperlink" Target="http://en.wikipedia.org/wiki/Six_Degrees_of_Kevin_Bacon" TargetMode="External"/><Relationship Id="rId6" Type="http://schemas.openxmlformats.org/officeDocument/2006/relationships/hyperlink" Target="http://oracleofbacon.org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hyperlink" Target="http://dx.doi.og/10.1038/30918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x.doi.org/10.1038/30918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hyperlink" Target="https://www.facebook.com/notes/facebook-data-team/anatomy-of-facebook/1015038851924385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hyperlink" Target="http://creativecommons.org/licenses/by-nc-sa/3.0/" TargetMode="External"/><Relationship Id="rId9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hyperlink" Target="http://www.harding.edu/fmccown/classes/comp475-s13/" TargetMode="External"/><Relationship Id="rId7" Type="http://schemas.openxmlformats.org/officeDocument/2006/relationships/hyperlink" Target="http://www.harding.edu/fmccown/classes/comp475-s13/" TargetMode="External"/><Relationship Id="rId8" Type="http://schemas.openxmlformats.org/officeDocument/2006/relationships/hyperlink" Target="http://www.harding.edu/fmccown/classes/comp475-s13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hyperlink" Target="https://research.facebook.com/blog/three-and-a-half-degrees-of-separation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acebook.com/notes/facebook-data-team/anatomy-of-facebook/10150388519243859" TargetMode="External"/><Relationship Id="rId4" Type="http://schemas.openxmlformats.org/officeDocument/2006/relationships/image" Target="../media/image29.jpg"/><Relationship Id="rId5" Type="http://schemas.openxmlformats.org/officeDocument/2006/relationships/hyperlink" Target="https://en.wikipedia.org/wiki/Cumulative_distribution_functio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jstor.org/pss/2781907" TargetMode="External"/><Relationship Id="rId4" Type="http://schemas.openxmlformats.org/officeDocument/2006/relationships/hyperlink" Target="http://www.uvm.edu/~pdodds/teaching/courses/2009-08UVM-300/docs/others/everything/feld1991a.pdf" TargetMode="External"/><Relationship Id="rId5" Type="http://schemas.openxmlformats.org/officeDocument/2006/relationships/hyperlink" Target="http://en.wikipedia.org/wiki/Friendship_paradox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://arxiv.org/abs/1602.02665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Relationship Id="rId4" Type="http://schemas.openxmlformats.org/officeDocument/2006/relationships/hyperlink" Target="http://www.oakland.edu/enp/trivia/" TargetMode="External"/><Relationship Id="rId5" Type="http://schemas.openxmlformats.org/officeDocument/2006/relationships/hyperlink" Target="https://en.wikipedia.org/wiki/Paul_Erd%C5%91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hyperlink" Target="http://en.wikipedia.org/wiki/Erd%C5%91s%E2%80%93Bacon_number" TargetMode="External"/><Relationship Id="rId5" Type="http://schemas.openxmlformats.org/officeDocument/2006/relationships/hyperlink" Target="http://www.cs.odu.edu/~mln/pubs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hyperlink" Target="http://www.slate.com/articles/sports/slate_labs/2013/10/six_degrees_of_kevin_garnett_connect_any_two_athletes_who_ve_ever_played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cs.cornell.edu/home/kleinber/networks-book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youtube.com/watch?v=Bnmt6dLasxw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hyperlink" Target="http://www.cs.cornell.edu/home/kleinber/networks-book/networks-book-ch03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overstated.net/2009/03/09/maintained-relationships-on-facebook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hyperlink" Target="http://overstated.net/2009/03/09/maintained-relationships-on-facebook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Relationship Id="rId4" Type="http://schemas.openxmlformats.org/officeDocument/2006/relationships/hyperlink" Target="http://overstated.net/2009/03/09/maintained-relationships-on-facebook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Relationship Id="rId4" Type="http://schemas.openxmlformats.org/officeDocument/2006/relationships/hyperlink" Target="http://arxiv.org/pdf/0812.1045.pdf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image" Target="../media/image7.png"/><Relationship Id="rId9" Type="http://schemas.openxmlformats.org/officeDocument/2006/relationships/image" Target="../media/image12.png"/><Relationship Id="rId5" Type="http://schemas.openxmlformats.org/officeDocument/2006/relationships/image" Target="../media/image11.jp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jpg"/><Relationship Id="rId4" Type="http://schemas.openxmlformats.org/officeDocument/2006/relationships/hyperlink" Target="https://www.youtube.com/watch?v=zuuObGsB0No" TargetMode="External"/><Relationship Id="rId5" Type="http://schemas.openxmlformats.org/officeDocument/2006/relationships/hyperlink" Target="https://en.wikipedia.org/wiki/Love_Will_Tear_Us_Apart" TargetMode="External"/><Relationship Id="rId6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hyperlink" Target="https://en.wikipedia.org/wiki/Zachary's_karate_club" TargetMode="External"/><Relationship Id="rId5" Type="http://schemas.openxmlformats.org/officeDocument/2006/relationships/hyperlink" Target="http://konect.uni-koblenz.de/networks/ucidata-zachary" TargetMode="External"/><Relationship Id="rId6" Type="http://schemas.openxmlformats.org/officeDocument/2006/relationships/hyperlink" Target="http://zachar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en.wikipedia.org/wiki/Centralit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://www.nodexlgraphgallery.org/Pages/Graph.aspx?graphID=514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www-personal.umich.edu/~mejn/papers/016132.pdf" TargetMode="External"/><Relationship Id="rId4" Type="http://schemas.openxmlformats.org/officeDocument/2006/relationships/hyperlink" Target="http://www.tandfonline.com/doi/abs/10.1080/0022250X.2001.9990249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ctrTitle"/>
          </p:nvPr>
        </p:nvSpPr>
        <p:spPr>
          <a:xfrm>
            <a:off x="685800" y="1676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Science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Social Networks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164" name="Shape 164"/>
          <p:cNvSpPr txBox="1"/>
          <p:nvPr>
            <p:ph idx="1" type="subTitle"/>
          </p:nvPr>
        </p:nvSpPr>
        <p:spPr>
          <a:xfrm>
            <a:off x="1371600" y="3124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lang="en-US">
                <a:solidFill>
                  <a:srgbClr val="404040"/>
                </a:solidFill>
              </a:rPr>
              <a:t>Alexander</a:t>
            </a: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rgbClr val="404040"/>
                </a:solidFill>
              </a:rPr>
              <a:t>C</a:t>
            </a: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 N</a:t>
            </a:r>
            <a:r>
              <a:rPr lang="en-US">
                <a:solidFill>
                  <a:srgbClr val="404040"/>
                </a:solidFill>
              </a:rPr>
              <a:t>wala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 b="0" i="0" sz="3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lang="en-US">
                <a:solidFill>
                  <a:srgbClr val="404040"/>
                </a:solidFill>
              </a:rPr>
              <a:t>Lecture 6 (2018-02-13)</a:t>
            </a:r>
            <a:endParaRPr>
              <a:solidFill>
                <a:srgbClr val="4040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800100" y="5983287"/>
            <a:ext cx="75438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Creative Commons Attribution-NonCommercial-ShareAlike 3.0 Unported License</a:t>
            </a:r>
            <a:endParaRPr/>
          </a:p>
        </p:txBody>
      </p:sp>
      <p:pic>
        <p:nvPicPr>
          <p:cNvPr descr="Creative Commons License" id="166" name="Shape 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2900" y="5638800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earchengineland.com/figz/wp-content/seloads/2011/05/facebook_like_button_big.jpg" id="167" name="Shape 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1800" y="2209800"/>
            <a:ext cx="114300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Study Social Networks?</a:t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scientists use social networks to study how people interact and develop theories of social behavior. OSNs offer opportunities to study social networks at larger scale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the structure of OSNs can lead to systems in the future that want to improve security, leverage trust, improve social interaction, etc.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37" name="Shape 2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199" cy="480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Shape 2042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43" name="Shape 2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198" cy="461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203" cy="462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hape 2054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202" cy="45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61" name="Shape 2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201" cy="454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Edge </a:t>
            </a:r>
            <a:b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Efficiently</a:t>
            </a:r>
            <a:endParaRPr/>
          </a:p>
        </p:txBody>
      </p:sp>
      <p:sp>
        <p:nvSpPr>
          <p:cNvPr id="2067" name="Shape 2067"/>
          <p:cNvSpPr txBox="1"/>
          <p:nvPr>
            <p:ph idx="1" type="body"/>
          </p:nvPr>
        </p:nvSpPr>
        <p:spPr>
          <a:xfrm>
            <a:off x="457200" y="1828800"/>
            <a:ext cx="8229600" cy="429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node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the graph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breadth-first search of graph starting at node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number of shortest paths from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every other node</a:t>
            </a:r>
            <a:endParaRPr/>
          </a:p>
          <a:p>
            <a:pPr indent="-514350" lvl="1" marL="9144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these numbers, determine the amount of flow from </a:t>
            </a: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all other nodes that use each edge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sum of flow of all edges by 2</a:t>
            </a:r>
            <a:endParaRPr/>
          </a:p>
        </p:txBody>
      </p:sp>
      <p:sp>
        <p:nvSpPr>
          <p:cNvPr id="2068" name="Shape 2068"/>
          <p:cNvSpPr txBox="1"/>
          <p:nvPr/>
        </p:nvSpPr>
        <p:spPr>
          <a:xfrm>
            <a:off x="685800" y="6324600"/>
            <a:ext cx="800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developed by Brandes (2001) and Newman (2001)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Helpful Resources</a:t>
            </a:r>
            <a:endParaRPr/>
          </a:p>
        </p:txBody>
      </p:sp>
      <p:sp>
        <p:nvSpPr>
          <p:cNvPr id="2074" name="Shape 207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Bibliography of Research on Social Network Sites</a:t>
            </a:r>
            <a:b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http://www.danah.org/researchBibs/sns.php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Christakis and Fowler,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(2009)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Kadushin,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Social Networks 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(2011)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0" y="0"/>
            <a:ext cx="91440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 Is An Important Vertical</a:t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625475" y="6367462"/>
            <a:ext cx="792480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baseline="3000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http://googleblog.blogspot.com/2011/03/1s-right-recommendations-right-when-you.html</a:t>
            </a:r>
            <a:endParaRPr/>
          </a:p>
        </p:txBody>
      </p:sp>
      <p:pic>
        <p:nvPicPr>
          <p:cNvPr descr="social-media-vertical-trump.jpg"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762000"/>
            <a:ext cx="7848600" cy="5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87" y="2646362"/>
            <a:ext cx="2341562" cy="185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Types</a:t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1330325" y="1752600"/>
            <a:ext cx="29337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</a:t>
            </a: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1374775" y="5029200"/>
            <a:ext cx="29337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Twitter followers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087" y="2620962"/>
            <a:ext cx="2341562" cy="18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4838700" y="1752600"/>
            <a:ext cx="29337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Undirected</a:t>
            </a: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4991100" y="5029200"/>
            <a:ext cx="29337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Facebook friends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74637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Cycles</a:t>
            </a:r>
            <a:endParaRPr/>
          </a:p>
        </p:txBody>
      </p:sp>
      <p:sp>
        <p:nvSpPr>
          <p:cNvPr id="265" name="Shape 265"/>
          <p:cNvSpPr txBox="1"/>
          <p:nvPr/>
        </p:nvSpPr>
        <p:spPr>
          <a:xfrm>
            <a:off x="457200" y="64008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http://som.csudh.edu/cis/lpress/history/arpamaps/press6.jpg</a:t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437" y="1524000"/>
            <a:ext cx="7000875" cy="409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457200" y="1936750"/>
            <a:ext cx="2514600" cy="1939925"/>
            <a:chOff x="0" y="0"/>
            <a:chExt cx="2147483647" cy="2147483646"/>
          </a:xfrm>
        </p:grpSpPr>
        <p:sp>
          <p:nvSpPr>
            <p:cNvPr id="268" name="Shape 268"/>
            <p:cNvSpPr txBox="1"/>
            <p:nvPr/>
          </p:nvSpPr>
          <p:spPr>
            <a:xfrm>
              <a:off x="0" y="0"/>
              <a:ext cx="2147483647" cy="5061175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Shortest cycle</a:t>
              </a:r>
              <a:endParaRPr/>
            </a:p>
          </p:txBody>
        </p:sp>
        <p:cxnSp>
          <p:nvCxnSpPr>
            <p:cNvPr id="269" name="Shape 269"/>
            <p:cNvCxnSpPr/>
            <p:nvPr/>
          </p:nvCxnSpPr>
          <p:spPr>
            <a:xfrm flipH="1">
              <a:off x="898445180" y="511156400"/>
              <a:ext cx="175296705" cy="708270425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270" name="Shape 270"/>
            <p:cNvSpPr/>
            <p:nvPr/>
          </p:nvSpPr>
          <p:spPr>
            <a:xfrm>
              <a:off x="538227077" y="1219601891"/>
              <a:ext cx="721250855" cy="927881755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1931987" y="5781675"/>
            <a:ext cx="507841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Internet  - June 1970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7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47800"/>
            <a:ext cx="6467475" cy="4808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57200" y="64008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Bearman, et al., Chains of Affection: The Structure of Adolescent Romantic and Sexual Networks (2004)</a:t>
            </a:r>
            <a:endParaRPr/>
          </a:p>
        </p:txBody>
      </p:sp>
      <p:cxnSp>
        <p:nvCxnSpPr>
          <p:cNvPr id="279" name="Shape 279"/>
          <p:cNvCxnSpPr/>
          <p:nvPr/>
        </p:nvCxnSpPr>
        <p:spPr>
          <a:xfrm>
            <a:off x="1962150" y="2101850"/>
            <a:ext cx="352425" cy="3206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80" name="Shape 280"/>
          <p:cNvSpPr txBox="1"/>
          <p:nvPr/>
        </p:nvSpPr>
        <p:spPr>
          <a:xfrm>
            <a:off x="363537" y="1271587"/>
            <a:ext cx="2514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Giant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150" y="1371600"/>
            <a:ext cx="565785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457200" y="64008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Easley &amp; Kleinberg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Fig 2.8</a:t>
            </a:r>
            <a:endParaRPr/>
          </a:p>
        </p:txBody>
      </p:sp>
      <p:cxnSp>
        <p:nvCxnSpPr>
          <p:cNvPr id="288" name="Shape 288"/>
          <p:cNvCxnSpPr/>
          <p:nvPr/>
        </p:nvCxnSpPr>
        <p:spPr>
          <a:xfrm>
            <a:off x="2214562" y="1758950"/>
            <a:ext cx="0" cy="26606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289" name="Shape 289"/>
          <p:cNvSpPr txBox="1"/>
          <p:nvPr/>
        </p:nvSpPr>
        <p:spPr>
          <a:xfrm>
            <a:off x="438150" y="2514600"/>
            <a:ext cx="190500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shortest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path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606425" y="5108575"/>
            <a:ext cx="1905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Breadth-first search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World Network</a:t>
            </a:r>
            <a:endParaRPr/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degrees of separation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title of play by John Guare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tested by Stanley Milgram in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1960s who found median length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6 between two individuals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degrees of Kevin Bacon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OSNs make studying this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phenomena a little easier</a:t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1524000"/>
            <a:ext cx="2286000" cy="1914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://upload.wikimedia.org/wikipedia/commons/thumb/b/b3/Kevinbacongfdl.PNG/220px-Kevinbacongfdl.PNG" id="298" name="Shape 2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0" y="3733800"/>
            <a:ext cx="209550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1295400" y="6140450"/>
            <a:ext cx="64008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http://en.wikipedia.org/wiki/Six_Degrees_of_Kevin_Bacon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http://oracleofbacon.org/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 → Small World → Random</a:t>
            </a:r>
            <a:endParaRPr/>
          </a:p>
        </p:txBody>
      </p:sp>
      <p:pic>
        <p:nvPicPr>
          <p:cNvPr descr="small-world-1"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187" y="2141537"/>
            <a:ext cx="5380037" cy="2573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2057400" y="6172200"/>
            <a:ext cx="51863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Watts &amp; Strogatz, Nature, 1998, </a:t>
            </a: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http://dx.doi.og/10.1038/30918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World = big CC, low L</a:t>
            </a:r>
            <a:r>
              <a:rPr b="0" baseline="-2500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2057400" y="6172200"/>
            <a:ext cx="524827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Watts &amp; Strogatz, Nature, 1998, </a:t>
            </a: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http://dx.doi.org/10.1038/30918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small-world-2"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1905000"/>
            <a:ext cx="5380037" cy="37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Degrees of Separation</a:t>
            </a:r>
            <a:endParaRPr/>
          </a:p>
        </p:txBody>
      </p:sp>
      <p:pic>
        <p:nvPicPr>
          <p:cNvPr descr="https://fbcdn-sphotos-a.akamaihd.net/hphotos-ak-snc7/s720x720/315054_10150417142478415_8394258414_8591456_1735119804_n.jpg"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37" y="2819400"/>
            <a:ext cx="775652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57200" y="64008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https://www.facebook.com/notes/facebook-data-team/anatomy-of-facebook/10150388519243859</a:t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1790700" y="1660525"/>
            <a:ext cx="5562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of all Facebook users (721 million) in 2011 revealed avg distance of 4.74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4294967295" type="ctrTitle"/>
          </p:nvPr>
        </p:nvSpPr>
        <p:spPr>
          <a:xfrm>
            <a:off x="0" y="1676400"/>
            <a:ext cx="91440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Networks</a:t>
            </a:r>
            <a:endParaRPr/>
          </a:p>
        </p:txBody>
      </p:sp>
      <p:sp>
        <p:nvSpPr>
          <p:cNvPr id="173" name="Shape 173"/>
          <p:cNvSpPr txBox="1"/>
          <p:nvPr>
            <p:ph idx="4294967295" type="subTitle"/>
          </p:nvPr>
        </p:nvSpPr>
        <p:spPr>
          <a:xfrm>
            <a:off x="1371600" y="3124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Michael L. Nelson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CS 432/532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Old Dominion University</a:t>
            </a:r>
            <a:endParaRPr/>
          </a:p>
        </p:txBody>
      </p:sp>
      <p:sp>
        <p:nvSpPr>
          <p:cNvPr id="174" name="Shape 174"/>
          <p:cNvSpPr txBox="1"/>
          <p:nvPr/>
        </p:nvSpPr>
        <p:spPr>
          <a:xfrm>
            <a:off x="1371600" y="5934075"/>
            <a:ext cx="65913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a </a:t>
            </a: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Creative Commons Attribution-NonCommercial-ShareAlike 3.0 Unported License</a:t>
            </a:r>
            <a:endParaRPr/>
          </a:p>
        </p:txBody>
      </p:sp>
      <p:pic>
        <p:nvPicPr>
          <p:cNvPr descr="Creative Commons License" id="175" name="Shape 1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2900" y="5638800"/>
            <a:ext cx="8382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7254896" y="6458100"/>
            <a:ext cx="1889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This course is based 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Dr. McCown</a:t>
            </a: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b="0" i="0" lang="en-US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s class</a:t>
            </a:r>
            <a:endParaRPr/>
          </a:p>
        </p:txBody>
      </p:sp>
      <p:pic>
        <p:nvPicPr>
          <p:cNvPr descr="http://searchengineland.com/figz/wp-content/seloads/2011/05/facebook_like_button_big.jpg" id="177" name="Shape 1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81800" y="2209800"/>
            <a:ext cx="1143000" cy="5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 Update: 3.57 Degrees</a:t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24000"/>
            <a:ext cx="8077200" cy="41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1981200" y="6248400"/>
            <a:ext cx="53165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https://research.facebook.com/blog/three-and-a-half-degrees-of-separation/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4294967295"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Friends?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457200" y="5715000"/>
            <a:ext cx="822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https://www.facebook.com/notes/facebook-data-team/anatomy-of-facebook/10150388519243859</a:t>
            </a:r>
            <a:endParaRPr/>
          </a:p>
        </p:txBody>
      </p:sp>
      <p:pic>
        <p:nvPicPr>
          <p:cNvPr descr="facebook-friend-distribution" id="335" name="Shape 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1447800"/>
            <a:ext cx="6456362" cy="378301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1676400" y="6248400"/>
            <a:ext cx="5649912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of a CDF: </a:t>
            </a: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https://en.wikipedia.org/wiki/Cumulative_distribution_function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"Friendship Paradox"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533400" y="5815012"/>
            <a:ext cx="8153400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http://www.jstor.org/pss/2781907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http://www.uvm.edu/~pdodds/teaching/courses/2009-08UVM-300/docs/others/everything/feld1991a.pdf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http://en.wikipedia.org/wiki/Friendship_paradox</a:t>
            </a:r>
            <a:r>
              <a:rPr b="0" i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friendship-paradox-fig-1.png" id="343" name="Shape 3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" y="1879600"/>
            <a:ext cx="72517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762000" y="1295400"/>
            <a:ext cx="8077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 fact: your friends have more friends than you do.</a:t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2605087" y="6553200"/>
            <a:ext cx="41767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friends are also happier than you: </a:t>
            </a:r>
            <a:r>
              <a:rPr b="0" i="0" lang="en-US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http://arxiv.org/abs/1602.02665</a:t>
            </a: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iendship-paradox-table1.png"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74800"/>
            <a:ext cx="7315200" cy="4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45720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 &amp; Alice Rule Marketville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(Carol is doing ok)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762000" y="3886200"/>
            <a:ext cx="76200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762000" y="4114800"/>
            <a:ext cx="76200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Shape 354"/>
          <p:cNvSpPr txBox="1"/>
          <p:nvPr/>
        </p:nvSpPr>
        <p:spPr>
          <a:xfrm>
            <a:off x="762000" y="4953000"/>
            <a:ext cx="7620000" cy="228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5029200" y="685800"/>
            <a:ext cx="381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Marketville</a:t>
            </a:r>
            <a:endParaRPr/>
          </a:p>
        </p:txBody>
      </p:sp>
      <p:pic>
        <p:nvPicPr>
          <p:cNvPr descr="friendship-paradox-fig-2.png"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641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5099050" y="3505200"/>
            <a:ext cx="40068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1961 study, friendship is via bi-directional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naming in a questionnaire (i.e., Facebook style).</a:t>
            </a:r>
            <a:endParaRPr/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000" y="4267200"/>
            <a:ext cx="1625600" cy="243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Erdos Number</a:t>
            </a:r>
            <a:endParaRPr/>
          </a:p>
        </p:txBody>
      </p:sp>
      <p:pic>
        <p:nvPicPr>
          <p:cNvPr descr="http://www.oakland.edu/upload/images/Erdos%20Number%20Project/cgraph.jpg" id="368" name="Shape 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237" y="1295400"/>
            <a:ext cx="5851525" cy="444658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1752600" y="6084887"/>
            <a:ext cx="59436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http://www.oakland.edu/enp/trivia/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https://en.wikipedia.org/wiki/Paul_Erd%C5%91s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70" name="Shape 370"/>
          <p:cNvSpPr txBox="1"/>
          <p:nvPr/>
        </p:nvSpPr>
        <p:spPr>
          <a:xfrm>
            <a:off x="2117725" y="5715000"/>
            <a:ext cx="5105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 Graham's hand-drawn graph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rdos-bacon"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219200"/>
            <a:ext cx="6477000" cy="530383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Erdos-Bacon Number</a:t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x="1219200" y="6216650"/>
            <a:ext cx="6700837" cy="641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http://en.wikipedia.org/wiki/Erd%C5%91s%E2%80%93Bacon_number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http://www.cs.odu.edu/~mln/pubs/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rnett.png" id="382" name="Shape 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371600"/>
            <a:ext cx="6205537" cy="475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Garnett Number</a:t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2286000" y="6211887"/>
            <a:ext cx="45720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http://www.slate.com/articles/sports/slate_labs/2013/10/six_degrees_of_kevin_garnett_connect_any_two_athletes_who_ve_ever_played.html</a:t>
            </a: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/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(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Nelson)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Garnett Number = 5</a:t>
            </a:r>
            <a:endParaRPr sz="2400"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(assuming "played against in pickup ball" counts)</a:t>
            </a:r>
            <a:endParaRPr sz="2400"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(N.B. it really doesn’t)</a:t>
            </a:r>
            <a:endParaRPr sz="2400"/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33600"/>
            <a:ext cx="1981200" cy="142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2133600"/>
            <a:ext cx="909637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76200" y="3657600"/>
            <a:ext cx="15954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Kevin Garnett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G=0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3733800" y="3697287"/>
            <a:ext cx="15192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Chris Gatling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G=2</a:t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2133600"/>
            <a:ext cx="914400" cy="14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5410200" y="3697287"/>
            <a:ext cx="14668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Larry Wilson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G=3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1066800" y="5562600"/>
            <a:ext cx="68056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gives me a Erdos-Bacon-Garnett number of 12!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Others may have a defined E/B/G number, but they are unknown.</a:t>
            </a:r>
            <a:endParaRPr/>
          </a:p>
        </p:txBody>
      </p:sp>
      <p:pic>
        <p:nvPicPr>
          <p:cNvPr descr="posey.png" id="397" name="Shape 3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4050" y="2286000"/>
            <a:ext cx="1801812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2070100" y="3657600"/>
            <a:ext cx="15700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 Posey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G=1</a:t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7110412" y="3657600"/>
            <a:ext cx="17002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Justin Brunelle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G=4</a:t>
            </a:r>
            <a:endParaRPr/>
          </a:p>
        </p:txBody>
      </p:sp>
      <p:pic>
        <p:nvPicPr>
          <p:cNvPr descr="justin.jpeg" id="400" name="Shape 4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2800" y="2209800"/>
            <a:ext cx="1611312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Evolution</a:t>
            </a:r>
            <a:endParaRPr/>
          </a:p>
        </p:txBody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networks tend to change over time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make new friends, lose contact with others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change schools, jobs, etc.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We're often interested in examining multiple snapshots of the social graph through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762000" y="1752600"/>
            <a:ext cx="739140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based on Ch 2 and 3 of </a:t>
            </a:r>
            <a:r>
              <a:rPr b="0" i="1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Networks, Crowds and Markets </a:t>
            </a: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Easley &amp; Kleinberg (2010)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http://www.cs.cornell.edu/home/kleinber/networks-book/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127125" y="1371600"/>
            <a:ext cx="7162800" cy="448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"If two people in a social network have a friend in common, then there is an increased likelihood that they will become friends themselves at some point in the future."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Anatole Rapoport (1953)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233362" y="1600200"/>
            <a:ext cx="8582025" cy="354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``When I introduce you, I'm gonna say,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"This is a friend of mine."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means you're a connected guy.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if I said instead, this is a friend of ours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would mean you a made guy. A Capiche?''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Donnie Brasco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http://www.youtube.com/watch?v=Bnmt6dLasxw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Triadic Closure</a:t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817937" y="2619375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406900" y="3640137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424" name="Shape 424"/>
          <p:cNvCxnSpPr/>
          <p:nvPr/>
        </p:nvCxnSpPr>
        <p:spPr>
          <a:xfrm>
            <a:off x="4656137" y="3000375"/>
            <a:ext cx="533400" cy="523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5" name="Shape 425"/>
          <p:cNvCxnSpPr/>
          <p:nvPr/>
        </p:nvCxnSpPr>
        <p:spPr>
          <a:xfrm rot="10800000">
            <a:off x="4368800" y="3365500"/>
            <a:ext cx="228600" cy="3349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26" name="Shape 426"/>
          <p:cNvCxnSpPr/>
          <p:nvPr/>
        </p:nvCxnSpPr>
        <p:spPr>
          <a:xfrm flipH="1" rot="10800000">
            <a:off x="5130800" y="3365500"/>
            <a:ext cx="325437" cy="3984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dot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27" name="Shape 427"/>
          <p:cNvSpPr/>
          <p:nvPr/>
        </p:nvSpPr>
        <p:spPr>
          <a:xfrm>
            <a:off x="5189537" y="2671762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5638800" y="4414837"/>
            <a:ext cx="2514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Likely to appear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884237" y="2068512"/>
            <a:ext cx="1935162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</a:t>
            </a:r>
            <a:b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2651125" y="2497137"/>
            <a:ext cx="1166812" cy="350837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 rot="-10140000">
            <a:off x="5318125" y="3767137"/>
            <a:ext cx="1165225" cy="350837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Reasons for Triadic Closure</a:t>
            </a:r>
            <a:endParaRPr/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Opportunity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 spending time with B &amp; C increases chance they will meet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Research shows that B &amp; C are more likely to trust each other if they are aware of mutual friend 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Incentive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Research shows that latent stress occurs when mutual friends are not friends with each other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Measuring Triadic Closure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1600200"/>
            <a:ext cx="8382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1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coefficient 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probability that any two randomly selected friends of a node are also friends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 when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node's friends are friends with each other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when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node's friends are friends with each other</a:t>
            </a:r>
            <a:endParaRPr/>
          </a:p>
        </p:txBody>
      </p:sp>
      <p:grpSp>
        <p:nvGrpSpPr>
          <p:cNvPr id="444" name="Shape 444"/>
          <p:cNvGrpSpPr/>
          <p:nvPr/>
        </p:nvGrpSpPr>
        <p:grpSpPr>
          <a:xfrm>
            <a:off x="930275" y="2971800"/>
            <a:ext cx="7253287" cy="1225550"/>
            <a:chOff x="0" y="0"/>
            <a:chExt cx="2147483647" cy="2147483647"/>
          </a:xfrm>
        </p:grpSpPr>
        <p:sp>
          <p:nvSpPr>
            <p:cNvPr id="445" name="Shape 445"/>
            <p:cNvSpPr txBox="1"/>
            <p:nvPr/>
          </p:nvSpPr>
          <p:spPr>
            <a:xfrm>
              <a:off x="0" y="511835766"/>
              <a:ext cx="879861917" cy="1015325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1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</a:t>
              </a: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for a node  = </a:t>
              </a:r>
              <a:endParaRPr/>
            </a:p>
          </p:txBody>
        </p:sp>
        <p:sp>
          <p:nvSpPr>
            <p:cNvPr id="446" name="Shape 446"/>
            <p:cNvSpPr txBox="1"/>
            <p:nvPr/>
          </p:nvSpPr>
          <p:spPr>
            <a:xfrm>
              <a:off x="879861878" y="0"/>
              <a:ext cx="1262921651" cy="1015325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of friend pairs</a:t>
              </a:r>
              <a:endParaRPr/>
            </a:p>
          </p:txBody>
        </p:sp>
        <p:sp>
          <p:nvSpPr>
            <p:cNvPr id="447" name="Shape 447"/>
            <p:cNvSpPr txBox="1"/>
            <p:nvPr/>
          </p:nvSpPr>
          <p:spPr>
            <a:xfrm>
              <a:off x="875161774" y="1132158158"/>
              <a:ext cx="1272321872" cy="10153254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b="0" i="0" lang="en-US" sz="32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# of possible friend pairs</a:t>
              </a:r>
              <a:endParaRPr/>
            </a:p>
          </p:txBody>
        </p:sp>
        <p:cxnSp>
          <p:nvCxnSpPr>
            <p:cNvPr id="448" name="Shape 448"/>
            <p:cNvCxnSpPr/>
            <p:nvPr/>
          </p:nvCxnSpPr>
          <p:spPr>
            <a:xfrm flipH="1" rot="10800000">
              <a:off x="879746412" y="1046262001"/>
              <a:ext cx="1263225677" cy="1751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Shape 453"/>
          <p:cNvCxnSpPr/>
          <p:nvPr/>
        </p:nvCxnSpPr>
        <p:spPr>
          <a:xfrm flipH="1">
            <a:off x="3363912" y="3840162"/>
            <a:ext cx="922337" cy="2174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4" name="Shape 454"/>
          <p:cNvCxnSpPr/>
          <p:nvPr/>
        </p:nvCxnSpPr>
        <p:spPr>
          <a:xfrm flipH="1">
            <a:off x="4629150" y="4419600"/>
            <a:ext cx="1314450" cy="609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55" name="Shape 455"/>
          <p:cNvCxnSpPr/>
          <p:nvPr/>
        </p:nvCxnSpPr>
        <p:spPr>
          <a:xfrm rot="10800000">
            <a:off x="5562600" y="3138487"/>
            <a:ext cx="533400" cy="9001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56" name="Shape 4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Coefficient</a:t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3619500" y="24384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210050" y="3459162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459" name="Shape 459"/>
          <p:cNvCxnSpPr/>
          <p:nvPr/>
        </p:nvCxnSpPr>
        <p:spPr>
          <a:xfrm>
            <a:off x="4457700" y="2819400"/>
            <a:ext cx="533400" cy="76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60" name="Shape 460"/>
          <p:cNvCxnSpPr/>
          <p:nvPr/>
        </p:nvCxnSpPr>
        <p:spPr>
          <a:xfrm rot="10800000">
            <a:off x="4171950" y="3184525"/>
            <a:ext cx="228600" cy="3365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61" name="Shape 461"/>
          <p:cNvCxnSpPr/>
          <p:nvPr/>
        </p:nvCxnSpPr>
        <p:spPr>
          <a:xfrm flipH="1" rot="10800000">
            <a:off x="4932362" y="3184525"/>
            <a:ext cx="325437" cy="4000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62" name="Shape 462"/>
          <p:cNvSpPr/>
          <p:nvPr/>
        </p:nvSpPr>
        <p:spPr>
          <a:xfrm>
            <a:off x="4991100" y="25146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2759075" y="36576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3867150" y="48006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5813425" y="3840162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grpSp>
        <p:nvGrpSpPr>
          <p:cNvPr id="466" name="Shape 466"/>
          <p:cNvGrpSpPr/>
          <p:nvPr/>
        </p:nvGrpSpPr>
        <p:grpSpPr>
          <a:xfrm>
            <a:off x="473075" y="1684337"/>
            <a:ext cx="3146425" cy="830262"/>
            <a:chOff x="0" y="0"/>
            <a:chExt cx="2147483647" cy="2147483647"/>
          </a:xfrm>
        </p:grpSpPr>
        <p:sp>
          <p:nvSpPr>
            <p:cNvPr id="467" name="Shape 467"/>
            <p:cNvSpPr txBox="1"/>
            <p:nvPr/>
          </p:nvSpPr>
          <p:spPr>
            <a:xfrm>
              <a:off x="0" y="0"/>
              <a:ext cx="1560230077" cy="2147483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BC / BC = 1  </a:t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352199676" y="1240038045"/>
              <a:ext cx="795283970" cy="907445601"/>
            </a:xfrm>
            <a:custGeom>
              <a:pathLst>
                <a:path extrusionOk="0" h="120000" w="120000">
                  <a:moveTo>
                    <a:pt x="119610" y="120000"/>
                  </a:moveTo>
                  <a:cubicBezTo>
                    <a:pt x="120302" y="118333"/>
                    <a:pt x="120994" y="116666"/>
                    <a:pt x="112965" y="100000"/>
                  </a:cubicBezTo>
                  <a:cubicBezTo>
                    <a:pt x="104935" y="83333"/>
                    <a:pt x="81678" y="24666"/>
                    <a:pt x="71433" y="20000"/>
                  </a:cubicBezTo>
                  <a:cubicBezTo>
                    <a:pt x="61189" y="15333"/>
                    <a:pt x="63404" y="75333"/>
                    <a:pt x="51498" y="72000"/>
                  </a:cubicBezTo>
                  <a:cubicBezTo>
                    <a:pt x="39593" y="68666"/>
                    <a:pt x="19796" y="34333"/>
                    <a:pt x="0" y="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6569075" y="2308225"/>
            <a:ext cx="2239962" cy="1524000"/>
            <a:chOff x="0" y="0"/>
            <a:chExt cx="2147483647" cy="2147483647"/>
          </a:xfrm>
        </p:grpSpPr>
        <p:sp>
          <p:nvSpPr>
            <p:cNvPr id="470" name="Shape 470"/>
            <p:cNvSpPr txBox="1"/>
            <p:nvPr/>
          </p:nvSpPr>
          <p:spPr>
            <a:xfrm>
              <a:off x="467241750" y="0"/>
              <a:ext cx="1680241896" cy="1170966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/ BE = 0  </a:t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 flipH="1">
              <a:off x="0" y="1256780844"/>
              <a:ext cx="934958852" cy="890702802"/>
            </a:xfrm>
            <a:custGeom>
              <a:pathLst>
                <a:path extrusionOk="0" h="120000" w="120000">
                  <a:moveTo>
                    <a:pt x="119610" y="120000"/>
                  </a:moveTo>
                  <a:cubicBezTo>
                    <a:pt x="120302" y="118333"/>
                    <a:pt x="120994" y="116666"/>
                    <a:pt x="112965" y="100000"/>
                  </a:cubicBezTo>
                  <a:cubicBezTo>
                    <a:pt x="104935" y="83333"/>
                    <a:pt x="81678" y="24666"/>
                    <a:pt x="71433" y="20000"/>
                  </a:cubicBezTo>
                  <a:cubicBezTo>
                    <a:pt x="61189" y="15333"/>
                    <a:pt x="63404" y="75333"/>
                    <a:pt x="51498" y="72000"/>
                  </a:cubicBezTo>
                  <a:cubicBezTo>
                    <a:pt x="39593" y="68666"/>
                    <a:pt x="19796" y="34333"/>
                    <a:pt x="0" y="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250825" y="4221162"/>
            <a:ext cx="4149725" cy="1333500"/>
            <a:chOff x="0" y="0"/>
            <a:chExt cx="2147483647" cy="2147483646"/>
          </a:xfrm>
        </p:grpSpPr>
        <p:sp>
          <p:nvSpPr>
            <p:cNvPr id="473" name="Shape 473"/>
            <p:cNvSpPr txBox="1"/>
            <p:nvPr/>
          </p:nvSpPr>
          <p:spPr>
            <a:xfrm>
              <a:off x="0" y="809972537"/>
              <a:ext cx="1620881989" cy="13375111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's CC: </a:t>
              </a:r>
              <a:b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 / AB, AD, BD = 1/3  </a:t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514904510" y="0"/>
              <a:ext cx="632579136" cy="1301271212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08787" y="26379"/>
                    <a:pt x="97575" y="52758"/>
                    <a:pt x="87272" y="62068"/>
                  </a:cubicBezTo>
                  <a:cubicBezTo>
                    <a:pt x="76969" y="71379"/>
                    <a:pt x="72727" y="46206"/>
                    <a:pt x="58181" y="55862"/>
                  </a:cubicBezTo>
                  <a:cubicBezTo>
                    <a:pt x="43636" y="65517"/>
                    <a:pt x="0" y="1200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385D8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Shape 475"/>
          <p:cNvSpPr txBox="1"/>
          <p:nvPr/>
        </p:nvSpPr>
        <p:spPr>
          <a:xfrm>
            <a:off x="838200" y="6096000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node = # of friend pairs / # of possible friend pairs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Shape 480"/>
          <p:cNvCxnSpPr/>
          <p:nvPr/>
        </p:nvCxnSpPr>
        <p:spPr>
          <a:xfrm rot="10800000">
            <a:off x="2163762" y="3209925"/>
            <a:ext cx="1068387" cy="863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1" name="Shape 481"/>
          <p:cNvCxnSpPr/>
          <p:nvPr/>
        </p:nvCxnSpPr>
        <p:spPr>
          <a:xfrm rot="10800000">
            <a:off x="2286000" y="4343400"/>
            <a:ext cx="8223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2" name="Shape 482"/>
          <p:cNvCxnSpPr/>
          <p:nvPr/>
        </p:nvCxnSpPr>
        <p:spPr>
          <a:xfrm rot="10800000">
            <a:off x="3527425" y="3321050"/>
            <a:ext cx="0" cy="6413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83" name="Shape 48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Bridges</a:t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3108325" y="255905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108325" y="39624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Shape 486"/>
          <p:cNvCxnSpPr/>
          <p:nvPr/>
        </p:nvCxnSpPr>
        <p:spPr>
          <a:xfrm>
            <a:off x="3946525" y="2940050"/>
            <a:ext cx="13874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7" name="Shape 487"/>
          <p:cNvCxnSpPr/>
          <p:nvPr/>
        </p:nvCxnSpPr>
        <p:spPr>
          <a:xfrm rot="10800000">
            <a:off x="2286000" y="2940050"/>
            <a:ext cx="8223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88" name="Shape 488"/>
          <p:cNvCxnSpPr/>
          <p:nvPr/>
        </p:nvCxnSpPr>
        <p:spPr>
          <a:xfrm rot="10800000">
            <a:off x="1866900" y="3321050"/>
            <a:ext cx="0" cy="6413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489" name="Shape 489"/>
          <p:cNvSpPr/>
          <p:nvPr/>
        </p:nvSpPr>
        <p:spPr>
          <a:xfrm>
            <a:off x="5334000" y="255905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5334000" y="39624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447800" y="255905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1447800" y="39624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33400" y="5849937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removing the edge creates two components</a:t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972300" y="255905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6972300" y="39624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Shape 496"/>
          <p:cNvCxnSpPr/>
          <p:nvPr/>
        </p:nvCxnSpPr>
        <p:spPr>
          <a:xfrm flipH="1" rot="10800000">
            <a:off x="2163762" y="3209925"/>
            <a:ext cx="1068387" cy="863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97" name="Shape 497"/>
          <p:cNvCxnSpPr/>
          <p:nvPr/>
        </p:nvCxnSpPr>
        <p:spPr>
          <a:xfrm rot="10800000">
            <a:off x="6057900" y="3209925"/>
            <a:ext cx="1036637" cy="863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98" name="Shape 498"/>
          <p:cNvCxnSpPr/>
          <p:nvPr/>
        </p:nvCxnSpPr>
        <p:spPr>
          <a:xfrm flipH="1" rot="10800000">
            <a:off x="6049962" y="3209925"/>
            <a:ext cx="1044575" cy="8636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499" name="Shape 499"/>
          <p:cNvCxnSpPr/>
          <p:nvPr/>
        </p:nvCxnSpPr>
        <p:spPr>
          <a:xfrm rot="10800000">
            <a:off x="5753100" y="3321050"/>
            <a:ext cx="0" cy="6413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0" name="Shape 500"/>
          <p:cNvCxnSpPr/>
          <p:nvPr/>
        </p:nvCxnSpPr>
        <p:spPr>
          <a:xfrm rot="10800000">
            <a:off x="7391400" y="3321050"/>
            <a:ext cx="0" cy="6413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1" name="Shape 501"/>
          <p:cNvCxnSpPr/>
          <p:nvPr/>
        </p:nvCxnSpPr>
        <p:spPr>
          <a:xfrm rot="10800000">
            <a:off x="6172200" y="2940050"/>
            <a:ext cx="800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2" name="Shape 502"/>
          <p:cNvCxnSpPr/>
          <p:nvPr/>
        </p:nvCxnSpPr>
        <p:spPr>
          <a:xfrm>
            <a:off x="6172200" y="4343400"/>
            <a:ext cx="8001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03" name="Shape 503"/>
          <p:cNvSpPr/>
          <p:nvPr/>
        </p:nvSpPr>
        <p:spPr>
          <a:xfrm>
            <a:off x="4610100" y="1993900"/>
            <a:ext cx="182562" cy="8540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Shape 508"/>
          <p:cNvCxnSpPr/>
          <p:nvPr/>
        </p:nvCxnSpPr>
        <p:spPr>
          <a:xfrm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09" name="Shape 509"/>
          <p:cNvCxnSpPr/>
          <p:nvPr/>
        </p:nvCxnSpPr>
        <p:spPr>
          <a:xfrm rot="10800000">
            <a:off x="2286000" y="540226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0" name="Shape 510"/>
          <p:cNvCxnSpPr/>
          <p:nvPr/>
        </p:nvCxnSpPr>
        <p:spPr>
          <a:xfrm rot="10800000">
            <a:off x="3641725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11" name="Shape 5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3336925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3336925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Shape 514"/>
          <p:cNvCxnSpPr/>
          <p:nvPr/>
        </p:nvCxnSpPr>
        <p:spPr>
          <a:xfrm>
            <a:off x="3946525" y="3998912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5" name="Shape 515"/>
          <p:cNvCxnSpPr/>
          <p:nvPr/>
        </p:nvCxnSpPr>
        <p:spPr>
          <a:xfrm rot="10800000">
            <a:off x="2286000" y="399891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16" name="Shape 516"/>
          <p:cNvCxnSpPr/>
          <p:nvPr/>
        </p:nvCxnSpPr>
        <p:spPr>
          <a:xfrm rot="10800000">
            <a:off x="19812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17" name="Shape 517"/>
          <p:cNvSpPr/>
          <p:nvPr/>
        </p:nvSpPr>
        <p:spPr>
          <a:xfrm>
            <a:off x="55626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55626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16764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16764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563562" y="6015037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bridge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endpoints have no friends in common</a:t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72009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72009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4" name="Shape 524"/>
          <p:cNvCxnSpPr/>
          <p:nvPr/>
        </p:nvCxnSpPr>
        <p:spPr>
          <a:xfrm flipH="1"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5" name="Shape 525"/>
          <p:cNvCxnSpPr/>
          <p:nvPr/>
        </p:nvCxnSpPr>
        <p:spPr>
          <a:xfrm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6" name="Shape 526"/>
          <p:cNvCxnSpPr/>
          <p:nvPr/>
        </p:nvCxnSpPr>
        <p:spPr>
          <a:xfrm flipH="1"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7" name="Shape 527"/>
          <p:cNvCxnSpPr/>
          <p:nvPr/>
        </p:nvCxnSpPr>
        <p:spPr>
          <a:xfrm rot="10800000">
            <a:off x="58674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8" name="Shape 528"/>
          <p:cNvCxnSpPr/>
          <p:nvPr/>
        </p:nvCxnSpPr>
        <p:spPr>
          <a:xfrm rot="10800000">
            <a:off x="75057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29" name="Shape 529"/>
          <p:cNvCxnSpPr/>
          <p:nvPr/>
        </p:nvCxnSpPr>
        <p:spPr>
          <a:xfrm rot="10800000">
            <a:off x="6172200" y="399891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0" name="Shape 530"/>
          <p:cNvCxnSpPr/>
          <p:nvPr/>
        </p:nvCxnSpPr>
        <p:spPr>
          <a:xfrm>
            <a:off x="6172200" y="540226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31" name="Shape 531"/>
          <p:cNvSpPr/>
          <p:nvPr/>
        </p:nvSpPr>
        <p:spPr>
          <a:xfrm flipH="1" rot="10800000">
            <a:off x="4740275" y="4037012"/>
            <a:ext cx="182562" cy="85248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4449762" y="153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44497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25066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6381750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Shape 536"/>
          <p:cNvCxnSpPr/>
          <p:nvPr/>
        </p:nvCxnSpPr>
        <p:spPr>
          <a:xfrm flipH="1" rot="10800000">
            <a:off x="1981200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7" name="Shape 537"/>
          <p:cNvCxnSpPr/>
          <p:nvPr/>
        </p:nvCxnSpPr>
        <p:spPr>
          <a:xfrm rot="10800000">
            <a:off x="3116262" y="2857500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8" name="Shape 538"/>
          <p:cNvCxnSpPr/>
          <p:nvPr/>
        </p:nvCxnSpPr>
        <p:spPr>
          <a:xfrm rot="10800000">
            <a:off x="5059362" y="2857500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39" name="Shape 539"/>
          <p:cNvCxnSpPr/>
          <p:nvPr/>
        </p:nvCxnSpPr>
        <p:spPr>
          <a:xfrm flipH="1">
            <a:off x="3027362" y="1836737"/>
            <a:ext cx="1422400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40" name="Shape 540"/>
          <p:cNvCxnSpPr/>
          <p:nvPr/>
        </p:nvCxnSpPr>
        <p:spPr>
          <a:xfrm rot="10800000">
            <a:off x="5059362" y="1836737"/>
            <a:ext cx="1411287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41" name="Shape 541"/>
          <p:cNvCxnSpPr/>
          <p:nvPr/>
        </p:nvCxnSpPr>
        <p:spPr>
          <a:xfrm rot="10800000">
            <a:off x="4754562" y="2133600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42" name="Shape 542"/>
          <p:cNvCxnSpPr/>
          <p:nvPr/>
        </p:nvCxnSpPr>
        <p:spPr>
          <a:xfrm rot="10800000">
            <a:off x="3027362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43" name="Shape 543"/>
          <p:cNvCxnSpPr/>
          <p:nvPr/>
        </p:nvCxnSpPr>
        <p:spPr>
          <a:xfrm flipH="1" rot="10800000">
            <a:off x="586740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44" name="Shape 544"/>
          <p:cNvCxnSpPr/>
          <p:nvPr/>
        </p:nvCxnSpPr>
        <p:spPr>
          <a:xfrm rot="10800000">
            <a:off x="690245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Shape 549"/>
          <p:cNvCxnSpPr/>
          <p:nvPr/>
        </p:nvCxnSpPr>
        <p:spPr>
          <a:xfrm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50" name="Shape 550"/>
          <p:cNvCxnSpPr/>
          <p:nvPr/>
        </p:nvCxnSpPr>
        <p:spPr>
          <a:xfrm rot="10800000">
            <a:off x="2286000" y="540226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51" name="Shape 551"/>
          <p:cNvCxnSpPr/>
          <p:nvPr/>
        </p:nvCxnSpPr>
        <p:spPr>
          <a:xfrm rot="10800000">
            <a:off x="3641725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52" name="Shape 5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3336925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3336925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Shape 555"/>
          <p:cNvCxnSpPr/>
          <p:nvPr/>
        </p:nvCxnSpPr>
        <p:spPr>
          <a:xfrm>
            <a:off x="3946525" y="3998912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56" name="Shape 556"/>
          <p:cNvCxnSpPr/>
          <p:nvPr/>
        </p:nvCxnSpPr>
        <p:spPr>
          <a:xfrm rot="10800000">
            <a:off x="2286000" y="399891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57" name="Shape 557"/>
          <p:cNvCxnSpPr/>
          <p:nvPr/>
        </p:nvCxnSpPr>
        <p:spPr>
          <a:xfrm rot="10800000">
            <a:off x="19812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58" name="Shape 558"/>
          <p:cNvSpPr/>
          <p:nvPr/>
        </p:nvSpPr>
        <p:spPr>
          <a:xfrm>
            <a:off x="55626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5626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16764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6764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/>
        </p:nvSpPr>
        <p:spPr>
          <a:xfrm>
            <a:off x="563562" y="6015037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a local bridge does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create two components! </a:t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72009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72009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Shape 565"/>
          <p:cNvCxnSpPr/>
          <p:nvPr/>
        </p:nvCxnSpPr>
        <p:spPr>
          <a:xfrm flipH="1"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66" name="Shape 566"/>
          <p:cNvCxnSpPr/>
          <p:nvPr/>
        </p:nvCxnSpPr>
        <p:spPr>
          <a:xfrm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67" name="Shape 567"/>
          <p:cNvCxnSpPr/>
          <p:nvPr/>
        </p:nvCxnSpPr>
        <p:spPr>
          <a:xfrm flipH="1"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68" name="Shape 568"/>
          <p:cNvCxnSpPr/>
          <p:nvPr/>
        </p:nvCxnSpPr>
        <p:spPr>
          <a:xfrm rot="10800000">
            <a:off x="58674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69" name="Shape 569"/>
          <p:cNvCxnSpPr/>
          <p:nvPr/>
        </p:nvCxnSpPr>
        <p:spPr>
          <a:xfrm rot="10800000">
            <a:off x="75057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70" name="Shape 570"/>
          <p:cNvCxnSpPr/>
          <p:nvPr/>
        </p:nvCxnSpPr>
        <p:spPr>
          <a:xfrm rot="10800000">
            <a:off x="6172200" y="399891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71" name="Shape 571"/>
          <p:cNvCxnSpPr/>
          <p:nvPr/>
        </p:nvCxnSpPr>
        <p:spPr>
          <a:xfrm>
            <a:off x="6172200" y="540226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572" name="Shape 572"/>
          <p:cNvSpPr/>
          <p:nvPr/>
        </p:nvSpPr>
        <p:spPr>
          <a:xfrm flipH="1" rot="10800000">
            <a:off x="4740275" y="4037012"/>
            <a:ext cx="182562" cy="85248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4449762" y="153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44497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25066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6381750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Shape 577"/>
          <p:cNvCxnSpPr/>
          <p:nvPr/>
        </p:nvCxnSpPr>
        <p:spPr>
          <a:xfrm flipH="1" rot="10800000">
            <a:off x="1981200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78" name="Shape 578"/>
          <p:cNvCxnSpPr/>
          <p:nvPr/>
        </p:nvCxnSpPr>
        <p:spPr>
          <a:xfrm rot="10800000">
            <a:off x="3116262" y="2857500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79" name="Shape 579"/>
          <p:cNvCxnSpPr/>
          <p:nvPr/>
        </p:nvCxnSpPr>
        <p:spPr>
          <a:xfrm rot="10800000">
            <a:off x="5059362" y="2857500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0" name="Shape 580"/>
          <p:cNvCxnSpPr/>
          <p:nvPr/>
        </p:nvCxnSpPr>
        <p:spPr>
          <a:xfrm flipH="1">
            <a:off x="3027362" y="1836737"/>
            <a:ext cx="1422400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1" name="Shape 581"/>
          <p:cNvCxnSpPr/>
          <p:nvPr/>
        </p:nvCxnSpPr>
        <p:spPr>
          <a:xfrm rot="10800000">
            <a:off x="5059362" y="1836737"/>
            <a:ext cx="1411287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2" name="Shape 582"/>
          <p:cNvCxnSpPr/>
          <p:nvPr/>
        </p:nvCxnSpPr>
        <p:spPr>
          <a:xfrm rot="10800000">
            <a:off x="4754562" y="2133600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3" name="Shape 583"/>
          <p:cNvCxnSpPr/>
          <p:nvPr/>
        </p:nvCxnSpPr>
        <p:spPr>
          <a:xfrm rot="10800000">
            <a:off x="3027362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4" name="Shape 584"/>
          <p:cNvCxnSpPr/>
          <p:nvPr/>
        </p:nvCxnSpPr>
        <p:spPr>
          <a:xfrm flipH="1" rot="10800000">
            <a:off x="586740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585" name="Shape 585"/>
          <p:cNvCxnSpPr/>
          <p:nvPr/>
        </p:nvCxnSpPr>
        <p:spPr>
          <a:xfrm rot="10800000">
            <a:off x="690245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and Weak Ties</a:t>
            </a:r>
            <a:endParaRPr/>
          </a:p>
        </p:txBody>
      </p:sp>
      <p:sp>
        <p:nvSpPr>
          <p:cNvPr id="591" name="Shape 591"/>
          <p:cNvSpPr txBox="1"/>
          <p:nvPr/>
        </p:nvSpPr>
        <p:spPr>
          <a:xfrm>
            <a:off x="563562" y="6015037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everyone is your BFF!</a:t>
            </a:r>
            <a:endParaRPr/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25" y="1282700"/>
            <a:ext cx="7208041" cy="47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Definition: Graph composed of actors (people, organizations, groups) that are tied by social links</a:t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2794000" y="4141787"/>
            <a:ext cx="1244600" cy="1049337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5715000" y="4141787"/>
            <a:ext cx="1244600" cy="1049337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191" name="Shape 191"/>
          <p:cNvCxnSpPr/>
          <p:nvPr/>
        </p:nvCxnSpPr>
        <p:spPr>
          <a:xfrm>
            <a:off x="4038600" y="4667250"/>
            <a:ext cx="1676400" cy="0"/>
          </a:xfrm>
          <a:prstGeom prst="straightConnector1">
            <a:avLst/>
          </a:prstGeom>
          <a:noFill/>
          <a:ln cap="flat" cmpd="sng" w="25400">
            <a:solidFill>
              <a:srgbClr val="4F6228"/>
            </a:solidFill>
            <a:prstDash val="solid"/>
            <a:miter lim="800000"/>
            <a:headEnd len="sm" w="sm" type="none"/>
            <a:tailEnd len="med" w="med" type="stealth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92" name="Shape 192"/>
          <p:cNvSpPr txBox="1"/>
          <p:nvPr/>
        </p:nvSpPr>
        <p:spPr>
          <a:xfrm>
            <a:off x="4194175" y="4121150"/>
            <a:ext cx="13414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228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4F6228"/>
                </a:solidFill>
                <a:latin typeface="Calibri"/>
                <a:ea typeface="Calibri"/>
                <a:cs typeface="Calibri"/>
                <a:sym typeface="Calibri"/>
              </a:rPr>
              <a:t>follows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4038600" y="3621087"/>
            <a:ext cx="622300" cy="5207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194175" y="5895975"/>
            <a:ext cx="12604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actors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2746375" y="3073400"/>
            <a:ext cx="206057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relationship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 rot="-5400000">
            <a:off x="5276056" y="5326856"/>
            <a:ext cx="579437" cy="5588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 flipH="1" rot="5400000">
            <a:off x="3783806" y="5326856"/>
            <a:ext cx="579437" cy="5588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4230" y="29830"/>
                  <a:pt x="28461" y="59661"/>
                  <a:pt x="41538" y="67118"/>
                </a:cubicBezTo>
                <a:cubicBezTo>
                  <a:pt x="54615" y="74576"/>
                  <a:pt x="65384" y="35932"/>
                  <a:pt x="78461" y="44745"/>
                </a:cubicBezTo>
                <a:cubicBezTo>
                  <a:pt x="91538" y="53559"/>
                  <a:pt x="105769" y="86779"/>
                  <a:pt x="120000" y="120000"/>
                </a:cubicBezTo>
              </a:path>
            </a:pathLst>
          </a:custGeom>
          <a:noFill/>
          <a:ln cap="flat" cmpd="sng" w="25400">
            <a:solidFill>
              <a:srgbClr val="C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Tie Strength</a:t>
            </a: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563562" y="5995987"/>
            <a:ext cx="81534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use more fine-grained methods to determine tie strength, like number of Facebook messages exchanged</a:t>
            </a:r>
            <a:endParaRPr/>
          </a:p>
        </p:txBody>
      </p:sp>
      <p:cxnSp>
        <p:nvCxnSpPr>
          <p:cNvPr id="599" name="Shape 599"/>
          <p:cNvCxnSpPr/>
          <p:nvPr/>
        </p:nvCxnSpPr>
        <p:spPr>
          <a:xfrm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0" name="Shape 600"/>
          <p:cNvCxnSpPr/>
          <p:nvPr/>
        </p:nvCxnSpPr>
        <p:spPr>
          <a:xfrm rot="10800000">
            <a:off x="2286000" y="540226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1" name="Shape 601"/>
          <p:cNvCxnSpPr/>
          <p:nvPr/>
        </p:nvCxnSpPr>
        <p:spPr>
          <a:xfrm rot="10800000">
            <a:off x="3641725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02" name="Shape 602"/>
          <p:cNvSpPr/>
          <p:nvPr/>
        </p:nvSpPr>
        <p:spPr>
          <a:xfrm>
            <a:off x="3336925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3336925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/>
          <p:nvPr/>
        </p:nvCxnSpPr>
        <p:spPr>
          <a:xfrm>
            <a:off x="3946525" y="3998912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5" name="Shape 605"/>
          <p:cNvCxnSpPr/>
          <p:nvPr/>
        </p:nvCxnSpPr>
        <p:spPr>
          <a:xfrm rot="10800000">
            <a:off x="2286000" y="399891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06" name="Shape 606"/>
          <p:cNvCxnSpPr/>
          <p:nvPr/>
        </p:nvCxnSpPr>
        <p:spPr>
          <a:xfrm rot="10800000">
            <a:off x="19812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07" name="Shape 607"/>
          <p:cNvSpPr/>
          <p:nvPr/>
        </p:nvSpPr>
        <p:spPr>
          <a:xfrm>
            <a:off x="55626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55626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16764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16764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72009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72009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 flipH="1" rot="10800000">
            <a:off x="21971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 flipH="1" rot="10800000">
            <a:off x="60833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 rot="10800000">
            <a:off x="58674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 rot="10800000">
            <a:off x="75057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 rot="10800000">
            <a:off x="6172200" y="399891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6172200" y="540226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20" name="Shape 620"/>
          <p:cNvSpPr/>
          <p:nvPr/>
        </p:nvSpPr>
        <p:spPr>
          <a:xfrm>
            <a:off x="4449762" y="153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44497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25066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6381750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Shape 624"/>
          <p:cNvCxnSpPr/>
          <p:nvPr/>
        </p:nvCxnSpPr>
        <p:spPr>
          <a:xfrm flipH="1" rot="10800000">
            <a:off x="1981200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25" name="Shape 625"/>
          <p:cNvCxnSpPr/>
          <p:nvPr/>
        </p:nvCxnSpPr>
        <p:spPr>
          <a:xfrm rot="10800000">
            <a:off x="3116262" y="2857500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26" name="Shape 626"/>
          <p:cNvCxnSpPr/>
          <p:nvPr/>
        </p:nvCxnSpPr>
        <p:spPr>
          <a:xfrm rot="10800000">
            <a:off x="5059362" y="2857500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27" name="Shape 627"/>
          <p:cNvCxnSpPr/>
          <p:nvPr/>
        </p:nvCxnSpPr>
        <p:spPr>
          <a:xfrm flipH="1">
            <a:off x="3027362" y="1836737"/>
            <a:ext cx="1422400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28" name="Shape 628"/>
          <p:cNvCxnSpPr/>
          <p:nvPr/>
        </p:nvCxnSpPr>
        <p:spPr>
          <a:xfrm rot="10800000">
            <a:off x="5059362" y="1836737"/>
            <a:ext cx="1411287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29" name="Shape 629"/>
          <p:cNvCxnSpPr/>
          <p:nvPr/>
        </p:nvCxnSpPr>
        <p:spPr>
          <a:xfrm rot="10800000">
            <a:off x="4754562" y="2133600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30" name="Shape 630"/>
          <p:cNvCxnSpPr/>
          <p:nvPr/>
        </p:nvCxnSpPr>
        <p:spPr>
          <a:xfrm rot="10800000">
            <a:off x="3027362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31" name="Shape 631"/>
          <p:cNvCxnSpPr/>
          <p:nvPr/>
        </p:nvCxnSpPr>
        <p:spPr>
          <a:xfrm flipH="1" rot="10800000">
            <a:off x="586740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32" name="Shape 632"/>
          <p:cNvCxnSpPr/>
          <p:nvPr/>
        </p:nvCxnSpPr>
        <p:spPr>
          <a:xfrm rot="10800000">
            <a:off x="690245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33" name="Shape 633"/>
          <p:cNvSpPr txBox="1"/>
          <p:nvPr/>
        </p:nvSpPr>
        <p:spPr>
          <a:xfrm>
            <a:off x="3641725" y="2698750"/>
            <a:ext cx="206375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34" name="Shape 634"/>
          <p:cNvSpPr txBox="1"/>
          <p:nvPr/>
        </p:nvSpPr>
        <p:spPr>
          <a:xfrm>
            <a:off x="3573462" y="2057400"/>
            <a:ext cx="206375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635" name="Shape 635"/>
          <p:cNvSpPr txBox="1"/>
          <p:nvPr/>
        </p:nvSpPr>
        <p:spPr>
          <a:xfrm>
            <a:off x="5562600" y="1978025"/>
            <a:ext cx="407987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4848225" y="2193925"/>
            <a:ext cx="206375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637" name="Shape 637"/>
          <p:cNvSpPr txBox="1"/>
          <p:nvPr/>
        </p:nvSpPr>
        <p:spPr>
          <a:xfrm>
            <a:off x="5553075" y="2698750"/>
            <a:ext cx="204787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and Triadic Closure</a:t>
            </a:r>
            <a:endParaRPr/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2" y="2170112"/>
            <a:ext cx="2341562" cy="1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 flipH="1" rot="8520000">
            <a:off x="2452687" y="3138487"/>
            <a:ext cx="190500" cy="6254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 txBox="1"/>
          <p:nvPr/>
        </p:nvSpPr>
        <p:spPr>
          <a:xfrm>
            <a:off x="2814637" y="3489325"/>
            <a:ext cx="2133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likely to form</a:t>
            </a: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6599237" y="3673475"/>
            <a:ext cx="21336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likely to form</a:t>
            </a:r>
            <a:endParaRPr/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2687" y="2170112"/>
            <a:ext cx="2341562" cy="192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 flipH="1" rot="8520000">
            <a:off x="6756400" y="3079750"/>
            <a:ext cx="190500" cy="6254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579437" y="5184775"/>
            <a:ext cx="8153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Triadic closure is more likely to form when initial edges are </a:t>
            </a: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Shape 654"/>
          <p:cNvCxnSpPr/>
          <p:nvPr/>
        </p:nvCxnSpPr>
        <p:spPr>
          <a:xfrm flipH="1" rot="10800000">
            <a:off x="3438525" y="5151437"/>
            <a:ext cx="292100" cy="369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55" name="Shape 6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Property</a:t>
            </a:r>
            <a:endParaRPr/>
          </a:p>
        </p:txBody>
      </p:sp>
      <p:sp>
        <p:nvSpPr>
          <p:cNvPr id="656" name="Shape 656"/>
          <p:cNvSpPr txBox="1"/>
          <p:nvPr/>
        </p:nvSpPr>
        <p:spPr>
          <a:xfrm>
            <a:off x="685800" y="1676400"/>
            <a:ext cx="7696200" cy="137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A satisfies the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Property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it has strong ties to two other nodes B and C, and there is some edge between B and C</a:t>
            </a:r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2133600" y="4389437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724150" y="5410200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cxnSp>
        <p:nvCxnSpPr>
          <p:cNvPr id="659" name="Shape 659"/>
          <p:cNvCxnSpPr/>
          <p:nvPr/>
        </p:nvCxnSpPr>
        <p:spPr>
          <a:xfrm>
            <a:off x="2971800" y="4770437"/>
            <a:ext cx="533400" cy="762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60" name="Shape 660"/>
          <p:cNvCxnSpPr/>
          <p:nvPr/>
        </p:nvCxnSpPr>
        <p:spPr>
          <a:xfrm rot="10800000">
            <a:off x="2686050" y="5135562"/>
            <a:ext cx="228600" cy="3349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61" name="Shape 661"/>
          <p:cNvSpPr/>
          <p:nvPr/>
        </p:nvSpPr>
        <p:spPr>
          <a:xfrm>
            <a:off x="3505200" y="4465637"/>
            <a:ext cx="838200" cy="7620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62" name="Shape 662"/>
          <p:cNvSpPr/>
          <p:nvPr/>
        </p:nvSpPr>
        <p:spPr>
          <a:xfrm flipH="1" rot="-2040000">
            <a:off x="1784350" y="3870325"/>
            <a:ext cx="190500" cy="6254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419100" y="3482975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satisfies</a:t>
            </a:r>
            <a:endParaRPr/>
          </a:p>
        </p:txBody>
      </p:sp>
      <p:pic>
        <p:nvPicPr>
          <p:cNvPr id="664" name="Shape 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7025" y="4359275"/>
            <a:ext cx="2346325" cy="191293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/>
          <p:nvPr/>
        </p:nvSpPr>
        <p:spPr>
          <a:xfrm flipH="1" rot="-2040000">
            <a:off x="5280025" y="3870325"/>
            <a:ext cx="190500" cy="6254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Shape 666"/>
          <p:cNvSpPr txBox="1"/>
          <p:nvPr/>
        </p:nvSpPr>
        <p:spPr>
          <a:xfrm>
            <a:off x="3800475" y="34671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violates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672" name="Shape 672"/>
          <p:cNvSpPr txBox="1"/>
          <p:nvPr/>
        </p:nvSpPr>
        <p:spPr>
          <a:xfrm>
            <a:off x="563562" y="6015037"/>
            <a:ext cx="81534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No!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Why not?</a:t>
            </a:r>
            <a:endParaRPr/>
          </a:p>
        </p:txBody>
      </p:sp>
      <p:cxnSp>
        <p:nvCxnSpPr>
          <p:cNvPr id="673" name="Shape 673"/>
          <p:cNvCxnSpPr/>
          <p:nvPr/>
        </p:nvCxnSpPr>
        <p:spPr>
          <a:xfrm rot="10800000">
            <a:off x="33020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74" name="Shape 674"/>
          <p:cNvCxnSpPr/>
          <p:nvPr/>
        </p:nvCxnSpPr>
        <p:spPr>
          <a:xfrm rot="10800000">
            <a:off x="3390900" y="540226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75" name="Shape 675"/>
          <p:cNvCxnSpPr/>
          <p:nvPr/>
        </p:nvCxnSpPr>
        <p:spPr>
          <a:xfrm rot="10800000">
            <a:off x="4746625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76" name="Shape 676"/>
          <p:cNvSpPr/>
          <p:nvPr/>
        </p:nvSpPr>
        <p:spPr>
          <a:xfrm>
            <a:off x="4441825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441825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8" name="Shape 678"/>
          <p:cNvCxnSpPr/>
          <p:nvPr/>
        </p:nvCxnSpPr>
        <p:spPr>
          <a:xfrm>
            <a:off x="5051425" y="3998912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79" name="Shape 679"/>
          <p:cNvCxnSpPr/>
          <p:nvPr/>
        </p:nvCxnSpPr>
        <p:spPr>
          <a:xfrm rot="10800000">
            <a:off x="3390900" y="3998912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80" name="Shape 680"/>
          <p:cNvCxnSpPr/>
          <p:nvPr/>
        </p:nvCxnSpPr>
        <p:spPr>
          <a:xfrm rot="10800000">
            <a:off x="30861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81" name="Shape 681"/>
          <p:cNvSpPr/>
          <p:nvPr/>
        </p:nvSpPr>
        <p:spPr>
          <a:xfrm>
            <a:off x="66675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66675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27813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27813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8305800" y="370205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8305800" y="5105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7" name="Shape 687"/>
          <p:cNvCxnSpPr/>
          <p:nvPr/>
        </p:nvCxnSpPr>
        <p:spPr>
          <a:xfrm flipH="1" rot="10800000">
            <a:off x="3302000" y="4210050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88" name="Shape 688"/>
          <p:cNvCxnSpPr/>
          <p:nvPr/>
        </p:nvCxnSpPr>
        <p:spPr>
          <a:xfrm rot="10800000">
            <a:off x="71882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89" name="Shape 689"/>
          <p:cNvCxnSpPr/>
          <p:nvPr/>
        </p:nvCxnSpPr>
        <p:spPr>
          <a:xfrm flipH="1" rot="10800000">
            <a:off x="7188200" y="4210050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0" name="Shape 690"/>
          <p:cNvCxnSpPr/>
          <p:nvPr/>
        </p:nvCxnSpPr>
        <p:spPr>
          <a:xfrm rot="10800000">
            <a:off x="69723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1" name="Shape 691"/>
          <p:cNvCxnSpPr/>
          <p:nvPr/>
        </p:nvCxnSpPr>
        <p:spPr>
          <a:xfrm rot="10800000">
            <a:off x="8610600" y="4295775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2" name="Shape 692"/>
          <p:cNvCxnSpPr/>
          <p:nvPr/>
        </p:nvCxnSpPr>
        <p:spPr>
          <a:xfrm rot="10800000">
            <a:off x="7277100" y="399891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3" name="Shape 693"/>
          <p:cNvCxnSpPr/>
          <p:nvPr/>
        </p:nvCxnSpPr>
        <p:spPr>
          <a:xfrm>
            <a:off x="7277100" y="5402262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694" name="Shape 694"/>
          <p:cNvSpPr/>
          <p:nvPr/>
        </p:nvSpPr>
        <p:spPr>
          <a:xfrm>
            <a:off x="5554662" y="153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55546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3611562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7486650" y="256063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Shape 698"/>
          <p:cNvCxnSpPr/>
          <p:nvPr/>
        </p:nvCxnSpPr>
        <p:spPr>
          <a:xfrm flipH="1" rot="10800000">
            <a:off x="3086100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699" name="Shape 699"/>
          <p:cNvCxnSpPr/>
          <p:nvPr/>
        </p:nvCxnSpPr>
        <p:spPr>
          <a:xfrm rot="10800000">
            <a:off x="4221162" y="2857500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0" name="Shape 700"/>
          <p:cNvCxnSpPr/>
          <p:nvPr/>
        </p:nvCxnSpPr>
        <p:spPr>
          <a:xfrm rot="10800000">
            <a:off x="6164262" y="2857500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1" name="Shape 701"/>
          <p:cNvCxnSpPr/>
          <p:nvPr/>
        </p:nvCxnSpPr>
        <p:spPr>
          <a:xfrm flipH="1">
            <a:off x="4132262" y="1836737"/>
            <a:ext cx="1422400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2" name="Shape 702"/>
          <p:cNvCxnSpPr/>
          <p:nvPr/>
        </p:nvCxnSpPr>
        <p:spPr>
          <a:xfrm rot="10800000">
            <a:off x="6164262" y="1836737"/>
            <a:ext cx="1411287" cy="8112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3" name="Shape 703"/>
          <p:cNvCxnSpPr/>
          <p:nvPr/>
        </p:nvCxnSpPr>
        <p:spPr>
          <a:xfrm rot="10800000">
            <a:off x="5859462" y="2133600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4" name="Shape 704"/>
          <p:cNvCxnSpPr/>
          <p:nvPr/>
        </p:nvCxnSpPr>
        <p:spPr>
          <a:xfrm rot="10800000">
            <a:off x="4132262" y="3067050"/>
            <a:ext cx="614362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5" name="Shape 705"/>
          <p:cNvCxnSpPr/>
          <p:nvPr/>
        </p:nvCxnSpPr>
        <p:spPr>
          <a:xfrm flipH="1" rot="10800000">
            <a:off x="697230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06" name="Shape 706"/>
          <p:cNvCxnSpPr/>
          <p:nvPr/>
        </p:nvCxnSpPr>
        <p:spPr>
          <a:xfrm rot="10800000">
            <a:off x="8007350" y="3067050"/>
            <a:ext cx="603250" cy="63500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07" name="Shape 707"/>
          <p:cNvSpPr txBox="1"/>
          <p:nvPr/>
        </p:nvSpPr>
        <p:spPr>
          <a:xfrm>
            <a:off x="211137" y="1539875"/>
            <a:ext cx="2874962" cy="2647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 node with at least 2 strong edges satisfy the STC property and be involved in a local bridge that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tie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sp>
        <p:nvSpPr>
          <p:cNvPr id="708" name="Shape 708"/>
          <p:cNvSpPr/>
          <p:nvPr/>
        </p:nvSpPr>
        <p:spPr>
          <a:xfrm flipH="1" rot="10800000">
            <a:off x="5768975" y="4057650"/>
            <a:ext cx="182562" cy="8540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 txBox="1"/>
          <p:nvPr/>
        </p:nvSpPr>
        <p:spPr>
          <a:xfrm>
            <a:off x="5768975" y="4911725"/>
            <a:ext cx="6318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715" name="Shape 715"/>
          <p:cNvSpPr txBox="1"/>
          <p:nvPr/>
        </p:nvSpPr>
        <p:spPr>
          <a:xfrm>
            <a:off x="563562" y="6015037"/>
            <a:ext cx="81534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Answer: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No!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Why not?</a:t>
            </a:r>
            <a:endParaRPr/>
          </a:p>
        </p:txBody>
      </p:sp>
      <p:sp>
        <p:nvSpPr>
          <p:cNvPr id="716" name="Shape 716"/>
          <p:cNvSpPr txBox="1"/>
          <p:nvPr/>
        </p:nvSpPr>
        <p:spPr>
          <a:xfrm>
            <a:off x="50487" y="1539875"/>
            <a:ext cx="28749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 node with at least 2 strong edges satisfy the STC property and be involved in a local bridge that is a </a:t>
            </a: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tie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175" y="1539875"/>
            <a:ext cx="5844623" cy="407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Triadic Closure and Bridges</a:t>
            </a:r>
            <a:endParaRPr/>
          </a:p>
        </p:txBody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STC property says edge must form when two strong edges emanate from the same node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Therefore a network that satisfies the STC property and has a sufficient number of strong ties will likely have </a:t>
            </a:r>
            <a:r>
              <a:rPr b="0" i="1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weak 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always hold in real social networks, but useful theoretical framework in which to understand connections and test theories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Large-Scale Data Studies</a:t>
            </a:r>
            <a:endParaRPr/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new concepts to work by examining several large-scale studies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usage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Twitter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Social Network</a:t>
            </a:r>
            <a:endParaRPr/>
          </a:p>
        </p:txBody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Onnela et al., Structure and tie strengths in mobile communication networks (2007)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weeks of cell phone data covering 20% of country's population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= cell phone user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= if two nodes called each other (both directions)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= duration of calls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Phone Social Network</a:t>
            </a:r>
            <a:endParaRPr/>
          </a:p>
        </p:txBody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457200" y="16002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determining if edge is a local bridge or not, use neighborhood overlap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if all neighbors of A and B are connected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 if no neighbors are connected (local bridge)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 to 0 is "almost" a local bridge</a:t>
            </a:r>
            <a:endParaRPr/>
          </a:p>
        </p:txBody>
      </p:sp>
      <p:grpSp>
        <p:nvGrpSpPr>
          <p:cNvPr id="742" name="Shape 742"/>
          <p:cNvGrpSpPr/>
          <p:nvPr/>
        </p:nvGrpSpPr>
        <p:grpSpPr>
          <a:xfrm>
            <a:off x="350392" y="2971800"/>
            <a:ext cx="7803008" cy="1052512"/>
            <a:chOff x="0" y="0"/>
            <a:chExt cx="2147483647" cy="2147483647"/>
          </a:xfrm>
        </p:grpSpPr>
        <p:sp>
          <p:nvSpPr>
            <p:cNvPr id="743" name="Shape 743"/>
            <p:cNvSpPr txBox="1"/>
            <p:nvPr/>
          </p:nvSpPr>
          <p:spPr>
            <a:xfrm>
              <a:off x="0" y="51822797"/>
              <a:ext cx="784355031" cy="19304695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Neighborhood </a:t>
              </a:r>
              <a:b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overlap</a:t>
              </a:r>
              <a:endParaRPr/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784357163" y="492335258"/>
              <a:ext cx="115341467" cy="1059164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745" name="Shape 745"/>
            <p:cNvSpPr txBox="1"/>
            <p:nvPr/>
          </p:nvSpPr>
          <p:spPr>
            <a:xfrm>
              <a:off x="994068895" y="0"/>
              <a:ext cx="1153414739" cy="1059166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neighbors of both A and B</a:t>
              </a:r>
              <a:endParaRPr/>
            </a:p>
          </p:txBody>
        </p:sp>
        <p:cxnSp>
          <p:nvCxnSpPr>
            <p:cNvPr id="746" name="Shape 746"/>
            <p:cNvCxnSpPr/>
            <p:nvPr/>
          </p:nvCxnSpPr>
          <p:spPr>
            <a:xfrm>
              <a:off x="994068895" y="1120706921"/>
              <a:ext cx="1153414739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47" name="Shape 747"/>
            <p:cNvSpPr txBox="1"/>
            <p:nvPr/>
          </p:nvSpPr>
          <p:spPr>
            <a:xfrm>
              <a:off x="1015040089" y="1088319016"/>
              <a:ext cx="1132443557" cy="10591646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neighbors of A or B</a:t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2" name="Shape 752"/>
          <p:cNvCxnSpPr/>
          <p:nvPr/>
        </p:nvCxnSpPr>
        <p:spPr>
          <a:xfrm rot="10800000">
            <a:off x="2044700" y="33258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3" name="Shape 753"/>
          <p:cNvCxnSpPr/>
          <p:nvPr/>
        </p:nvCxnSpPr>
        <p:spPr>
          <a:xfrm rot="10800000">
            <a:off x="2133600" y="451802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4" name="Shape 754"/>
          <p:cNvCxnSpPr/>
          <p:nvPr/>
        </p:nvCxnSpPr>
        <p:spPr>
          <a:xfrm rot="10800000">
            <a:off x="3489325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55" name="Shape 7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Overlap</a:t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3184525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3184525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3794125" y="3114675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59" name="Shape 759"/>
          <p:cNvCxnSpPr/>
          <p:nvPr/>
        </p:nvCxnSpPr>
        <p:spPr>
          <a:xfrm rot="10800000">
            <a:off x="2133600" y="311467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60" name="Shape 760"/>
          <p:cNvCxnSpPr/>
          <p:nvPr/>
        </p:nvCxnSpPr>
        <p:spPr>
          <a:xfrm rot="10800000">
            <a:off x="18288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61" name="Shape 761"/>
          <p:cNvSpPr/>
          <p:nvPr/>
        </p:nvSpPr>
        <p:spPr>
          <a:xfrm>
            <a:off x="54102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54102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15240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15240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70485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70485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7" name="Shape 767"/>
          <p:cNvCxnSpPr/>
          <p:nvPr/>
        </p:nvCxnSpPr>
        <p:spPr>
          <a:xfrm flipH="1" rot="10800000">
            <a:off x="2044700" y="33258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68" name="Shape 768"/>
          <p:cNvCxnSpPr/>
          <p:nvPr/>
        </p:nvCxnSpPr>
        <p:spPr>
          <a:xfrm rot="10800000">
            <a:off x="5930900" y="33258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69" name="Shape 769"/>
          <p:cNvCxnSpPr/>
          <p:nvPr/>
        </p:nvCxnSpPr>
        <p:spPr>
          <a:xfrm flipH="1" rot="10800000">
            <a:off x="5930900" y="33258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70" name="Shape 770"/>
          <p:cNvCxnSpPr/>
          <p:nvPr/>
        </p:nvCxnSpPr>
        <p:spPr>
          <a:xfrm rot="10800000">
            <a:off x="57150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71" name="Shape 771"/>
          <p:cNvCxnSpPr/>
          <p:nvPr/>
        </p:nvCxnSpPr>
        <p:spPr>
          <a:xfrm rot="10800000">
            <a:off x="73533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72" name="Shape 772"/>
          <p:cNvCxnSpPr/>
          <p:nvPr/>
        </p:nvCxnSpPr>
        <p:spPr>
          <a:xfrm rot="10800000">
            <a:off x="6019800" y="311467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73" name="Shape 773"/>
          <p:cNvCxnSpPr/>
          <p:nvPr/>
        </p:nvCxnSpPr>
        <p:spPr>
          <a:xfrm>
            <a:off x="6019800" y="451802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74" name="Shape 774"/>
          <p:cNvSpPr/>
          <p:nvPr/>
        </p:nvSpPr>
        <p:spPr>
          <a:xfrm flipH="1" rot="5400000">
            <a:off x="3569493" y="2083593"/>
            <a:ext cx="182562" cy="6508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4297362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2354262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6229350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8" name="Shape 778"/>
          <p:cNvCxnSpPr/>
          <p:nvPr/>
        </p:nvCxnSpPr>
        <p:spPr>
          <a:xfrm flipH="1" rot="10800000">
            <a:off x="1828800" y="2184400"/>
            <a:ext cx="614362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79" name="Shape 779"/>
          <p:cNvCxnSpPr/>
          <p:nvPr/>
        </p:nvCxnSpPr>
        <p:spPr>
          <a:xfrm rot="10800000">
            <a:off x="2963862" y="1973262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80" name="Shape 780"/>
          <p:cNvCxnSpPr/>
          <p:nvPr/>
        </p:nvCxnSpPr>
        <p:spPr>
          <a:xfrm rot="10800000">
            <a:off x="4906962" y="1973262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81" name="Shape 781"/>
          <p:cNvCxnSpPr/>
          <p:nvPr/>
        </p:nvCxnSpPr>
        <p:spPr>
          <a:xfrm rot="10800000">
            <a:off x="2874962" y="2184400"/>
            <a:ext cx="614362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82" name="Shape 782"/>
          <p:cNvCxnSpPr/>
          <p:nvPr/>
        </p:nvCxnSpPr>
        <p:spPr>
          <a:xfrm flipH="1" rot="10800000">
            <a:off x="5715000" y="2184400"/>
            <a:ext cx="603250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83" name="Shape 783"/>
          <p:cNvCxnSpPr/>
          <p:nvPr/>
        </p:nvCxnSpPr>
        <p:spPr>
          <a:xfrm rot="10800000">
            <a:off x="6750050" y="2184400"/>
            <a:ext cx="603250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grpSp>
        <p:nvGrpSpPr>
          <p:cNvPr id="784" name="Shape 784"/>
          <p:cNvGrpSpPr/>
          <p:nvPr/>
        </p:nvGrpSpPr>
        <p:grpSpPr>
          <a:xfrm>
            <a:off x="1520825" y="5118100"/>
            <a:ext cx="4956175" cy="1052512"/>
            <a:chOff x="0" y="0"/>
            <a:chExt cx="2147483647" cy="2147483647"/>
          </a:xfrm>
        </p:grpSpPr>
        <p:sp>
          <p:nvSpPr>
            <p:cNvPr id="785" name="Shape 785"/>
            <p:cNvSpPr txBox="1"/>
            <p:nvPr/>
          </p:nvSpPr>
          <p:spPr>
            <a:xfrm>
              <a:off x="0" y="51823981"/>
              <a:ext cx="1066930179" cy="1930468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Neighborhood </a:t>
              </a:r>
              <a:b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overlap of AD</a:t>
              </a:r>
              <a:endParaRPr/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1066930275" y="492333987"/>
              <a:ext cx="189294064" cy="1059166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/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1411101227" y="0"/>
              <a:ext cx="696229060" cy="1059166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/>
            </a:p>
          </p:txBody>
        </p:sp>
        <p:cxnSp>
          <p:nvCxnSpPr>
            <p:cNvPr id="788" name="Shape 788"/>
            <p:cNvCxnSpPr/>
            <p:nvPr/>
          </p:nvCxnSpPr>
          <p:spPr>
            <a:xfrm>
              <a:off x="1410791012" y="1120707595"/>
              <a:ext cx="683728189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89" name="Shape 789"/>
            <p:cNvSpPr txBox="1"/>
            <p:nvPr/>
          </p:nvSpPr>
          <p:spPr>
            <a:xfrm>
              <a:off x="1343380873" y="1088317478"/>
              <a:ext cx="804102773" cy="1059166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C, E, F, G, B</a:t>
              </a:r>
              <a:endParaRPr/>
            </a:p>
          </p:txBody>
        </p:sp>
      </p:grpSp>
      <p:sp>
        <p:nvSpPr>
          <p:cNvPr id="790" name="Shape 790"/>
          <p:cNvSpPr txBox="1"/>
          <p:nvPr/>
        </p:nvSpPr>
        <p:spPr>
          <a:xfrm>
            <a:off x="7137412" y="5221725"/>
            <a:ext cx="11097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1/5</a:t>
            </a:r>
            <a:endParaRPr/>
          </a:p>
        </p:txBody>
      </p:sp>
      <p:sp>
        <p:nvSpPr>
          <p:cNvPr id="791" name="Shape 791"/>
          <p:cNvSpPr txBox="1"/>
          <p:nvPr/>
        </p:nvSpPr>
        <p:spPr>
          <a:xfrm>
            <a:off x="6862462" y="5221675"/>
            <a:ext cx="4191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Social Networks (OSN)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incarnation of a social network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by social network sites, social networking services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Web-based services that allows users to:</a:t>
            </a:r>
            <a:r>
              <a:rPr b="0" baseline="3000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(semi-)public profiles within the system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"connect" to other users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and traverse lists of connections created by others</a:t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762000" y="6324600"/>
            <a:ext cx="7772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baseline="3000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Boyd &amp; Ellison (2007) - Social Network Sites: Definition, History, and Scholarship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6" name="Shape 796"/>
          <p:cNvCxnSpPr/>
          <p:nvPr/>
        </p:nvCxnSpPr>
        <p:spPr>
          <a:xfrm rot="10800000">
            <a:off x="2044700" y="33258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97" name="Shape 797"/>
          <p:cNvCxnSpPr/>
          <p:nvPr/>
        </p:nvCxnSpPr>
        <p:spPr>
          <a:xfrm rot="10800000">
            <a:off x="2133600" y="451802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798" name="Shape 798"/>
          <p:cNvCxnSpPr/>
          <p:nvPr/>
        </p:nvCxnSpPr>
        <p:spPr>
          <a:xfrm rot="10800000">
            <a:off x="3489325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799" name="Shape 7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Overlap</a:t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3184525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3184525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/>
          </a:p>
        </p:txBody>
      </p:sp>
      <p:cxnSp>
        <p:nvCxnSpPr>
          <p:cNvPr id="802" name="Shape 802"/>
          <p:cNvCxnSpPr/>
          <p:nvPr/>
        </p:nvCxnSpPr>
        <p:spPr>
          <a:xfrm>
            <a:off x="3794125" y="3114675"/>
            <a:ext cx="16160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03" name="Shape 803"/>
          <p:cNvCxnSpPr/>
          <p:nvPr/>
        </p:nvCxnSpPr>
        <p:spPr>
          <a:xfrm rot="10800000">
            <a:off x="2133600" y="311467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04" name="Shape 804"/>
          <p:cNvCxnSpPr/>
          <p:nvPr/>
        </p:nvCxnSpPr>
        <p:spPr>
          <a:xfrm rot="10800000">
            <a:off x="18288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05" name="Shape 805"/>
          <p:cNvSpPr/>
          <p:nvPr/>
        </p:nvSpPr>
        <p:spPr>
          <a:xfrm>
            <a:off x="54102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54102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15240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15240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7048500" y="281781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7048500" y="42211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1" name="Shape 811"/>
          <p:cNvCxnSpPr/>
          <p:nvPr/>
        </p:nvCxnSpPr>
        <p:spPr>
          <a:xfrm flipH="1" rot="10800000">
            <a:off x="2044700" y="33258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2" name="Shape 812"/>
          <p:cNvCxnSpPr/>
          <p:nvPr/>
        </p:nvCxnSpPr>
        <p:spPr>
          <a:xfrm rot="10800000">
            <a:off x="5930900" y="33258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3" name="Shape 813"/>
          <p:cNvCxnSpPr/>
          <p:nvPr/>
        </p:nvCxnSpPr>
        <p:spPr>
          <a:xfrm flipH="1" rot="10800000">
            <a:off x="5930900" y="33258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4" name="Shape 814"/>
          <p:cNvCxnSpPr/>
          <p:nvPr/>
        </p:nvCxnSpPr>
        <p:spPr>
          <a:xfrm rot="10800000">
            <a:off x="57150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5" name="Shape 815"/>
          <p:cNvCxnSpPr/>
          <p:nvPr/>
        </p:nvCxnSpPr>
        <p:spPr>
          <a:xfrm rot="10800000">
            <a:off x="7353300" y="3413125"/>
            <a:ext cx="0" cy="808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6" name="Shape 816"/>
          <p:cNvCxnSpPr/>
          <p:nvPr/>
        </p:nvCxnSpPr>
        <p:spPr>
          <a:xfrm rot="10800000">
            <a:off x="6019800" y="311467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17" name="Shape 817"/>
          <p:cNvCxnSpPr/>
          <p:nvPr/>
        </p:nvCxnSpPr>
        <p:spPr>
          <a:xfrm>
            <a:off x="6019800" y="451802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18" name="Shape 818"/>
          <p:cNvSpPr/>
          <p:nvPr/>
        </p:nvSpPr>
        <p:spPr>
          <a:xfrm flipH="1" rot="10800000">
            <a:off x="4602162" y="3167062"/>
            <a:ext cx="182562" cy="64928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4297362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2354262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6229350" y="16764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2" name="Shape 822"/>
          <p:cNvCxnSpPr/>
          <p:nvPr/>
        </p:nvCxnSpPr>
        <p:spPr>
          <a:xfrm flipH="1" rot="10800000">
            <a:off x="1828800" y="2184400"/>
            <a:ext cx="614362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23" name="Shape 823"/>
          <p:cNvCxnSpPr/>
          <p:nvPr/>
        </p:nvCxnSpPr>
        <p:spPr>
          <a:xfrm rot="10800000">
            <a:off x="2963862" y="1973262"/>
            <a:ext cx="13335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24" name="Shape 824"/>
          <p:cNvCxnSpPr/>
          <p:nvPr/>
        </p:nvCxnSpPr>
        <p:spPr>
          <a:xfrm rot="10800000">
            <a:off x="4906962" y="1973262"/>
            <a:ext cx="13223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25" name="Shape 825"/>
          <p:cNvCxnSpPr/>
          <p:nvPr/>
        </p:nvCxnSpPr>
        <p:spPr>
          <a:xfrm rot="10800000">
            <a:off x="2874962" y="2184400"/>
            <a:ext cx="614362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26" name="Shape 826"/>
          <p:cNvCxnSpPr/>
          <p:nvPr/>
        </p:nvCxnSpPr>
        <p:spPr>
          <a:xfrm flipH="1" rot="10800000">
            <a:off x="5715000" y="2184400"/>
            <a:ext cx="603250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827" name="Shape 827"/>
          <p:cNvCxnSpPr/>
          <p:nvPr/>
        </p:nvCxnSpPr>
        <p:spPr>
          <a:xfrm rot="10800000">
            <a:off x="6750050" y="2184400"/>
            <a:ext cx="603250" cy="6334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828" name="Shape 828"/>
          <p:cNvSpPr txBox="1"/>
          <p:nvPr/>
        </p:nvSpPr>
        <p:spPr>
          <a:xfrm>
            <a:off x="1295400" y="5143500"/>
            <a:ext cx="23622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Neighborhood </a:t>
            </a:r>
            <a:b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of AB</a:t>
            </a:r>
            <a:endParaRPr/>
          </a:p>
        </p:txBody>
      </p:sp>
      <p:sp>
        <p:nvSpPr>
          <p:cNvPr id="829" name="Shape 829"/>
          <p:cNvSpPr txBox="1"/>
          <p:nvPr/>
        </p:nvSpPr>
        <p:spPr>
          <a:xfrm>
            <a:off x="3657600" y="5359400"/>
            <a:ext cx="4191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830" name="Shape 830"/>
          <p:cNvSpPr txBox="1"/>
          <p:nvPr/>
        </p:nvSpPr>
        <p:spPr>
          <a:xfrm>
            <a:off x="4786312" y="5118100"/>
            <a:ext cx="15414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</p:txBody>
      </p:sp>
      <p:cxnSp>
        <p:nvCxnSpPr>
          <p:cNvPr id="831" name="Shape 831"/>
          <p:cNvCxnSpPr/>
          <p:nvPr/>
        </p:nvCxnSpPr>
        <p:spPr>
          <a:xfrm>
            <a:off x="4419600" y="5667375"/>
            <a:ext cx="219392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2" name="Shape 832"/>
          <p:cNvSpPr txBox="1"/>
          <p:nvPr/>
        </p:nvSpPr>
        <p:spPr>
          <a:xfrm>
            <a:off x="4419600" y="5715000"/>
            <a:ext cx="21939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D, E, F, G, etc.</a:t>
            </a: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6911975" y="5405437"/>
            <a:ext cx="11112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834" name="Shape 834"/>
          <p:cNvSpPr txBox="1"/>
          <p:nvPr/>
        </p:nvSpPr>
        <p:spPr>
          <a:xfrm>
            <a:off x="6858000" y="5389562"/>
            <a:ext cx="4191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304800"/>
            <a:ext cx="52578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701675" y="6300787"/>
            <a:ext cx="8001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http://www.cs.cornell.edu/home/kleinber/networks-book/networks-book-ch03.pdf</a:t>
            </a:r>
            <a:endParaRPr/>
          </a:p>
        </p:txBody>
      </p:sp>
      <p:cxnSp>
        <p:nvCxnSpPr>
          <p:cNvPr id="841" name="Shape 841"/>
          <p:cNvCxnSpPr/>
          <p:nvPr/>
        </p:nvCxnSpPr>
        <p:spPr>
          <a:xfrm>
            <a:off x="3924300" y="5562600"/>
            <a:ext cx="3657600" cy="0"/>
          </a:xfrm>
          <a:prstGeom prst="straightConnector1">
            <a:avLst/>
          </a:prstGeom>
          <a:noFill/>
          <a:ln cap="flat" cmpd="sng" w="25400">
            <a:solidFill>
              <a:srgbClr val="4A7E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42" name="Shape 842"/>
          <p:cNvSpPr txBox="1"/>
          <p:nvPr/>
        </p:nvSpPr>
        <p:spPr>
          <a:xfrm>
            <a:off x="4152900" y="5562600"/>
            <a:ext cx="34290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Tie Strength</a:t>
            </a:r>
            <a:endParaRPr/>
          </a:p>
        </p:txBody>
      </p:sp>
      <p:cxnSp>
        <p:nvCxnSpPr>
          <p:cNvPr id="843" name="Shape 843"/>
          <p:cNvCxnSpPr/>
          <p:nvPr/>
        </p:nvCxnSpPr>
        <p:spPr>
          <a:xfrm rot="10800000">
            <a:off x="2667000" y="533400"/>
            <a:ext cx="0" cy="3886200"/>
          </a:xfrm>
          <a:prstGeom prst="straightConnector1">
            <a:avLst/>
          </a:prstGeom>
          <a:noFill/>
          <a:ln cap="flat" cmpd="sng" w="25400">
            <a:solidFill>
              <a:srgbClr val="4A7EBB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44" name="Shape 844"/>
          <p:cNvSpPr txBox="1"/>
          <p:nvPr/>
        </p:nvSpPr>
        <p:spPr>
          <a:xfrm>
            <a:off x="0" y="1952625"/>
            <a:ext cx="30480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Neighborhood</a:t>
            </a:r>
            <a:br>
              <a:rPr b="0" i="0" lang="en-US" sz="28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>
                <a:solidFill>
                  <a:srgbClr val="376092"/>
                </a:solidFill>
                <a:latin typeface="Calibri"/>
                <a:ea typeface="Calibri"/>
                <a:cs typeface="Calibri"/>
                <a:sym typeface="Calibri"/>
              </a:rPr>
              <a:t>Overlap</a:t>
            </a:r>
            <a:endParaRPr/>
          </a:p>
        </p:txBody>
      </p:sp>
      <p:sp>
        <p:nvSpPr>
          <p:cNvPr id="845" name="Shape 845"/>
          <p:cNvSpPr txBox="1"/>
          <p:nvPr/>
        </p:nvSpPr>
        <p:spPr>
          <a:xfrm>
            <a:off x="228600" y="4886325"/>
            <a:ext cx="24384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Onnela et al.'s findings</a:t>
            </a:r>
            <a:endParaRPr/>
          </a:p>
        </p:txBody>
      </p:sp>
      <p:sp>
        <p:nvSpPr>
          <p:cNvPr id="846" name="Shape 846"/>
          <p:cNvSpPr txBox="1"/>
          <p:nvPr/>
        </p:nvSpPr>
        <p:spPr>
          <a:xfrm>
            <a:off x="7075487" y="2743200"/>
            <a:ext cx="2068512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Q: What's happening here?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We're not sure. Unusual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 usage?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Removing Ties</a:t>
            </a:r>
            <a:endParaRPr/>
          </a:p>
        </p:txBody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84% of cell phone graph nodes lay in a single giant component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weak ties link strongly connected components?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edges one at a time starting with strongest edges → giant component slowly erodes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edges starting with weakest edges → giant component shrank quicker, remnants broke apart quickly once critical weak edges removed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on Facebook</a:t>
            </a:r>
            <a:endParaRPr/>
          </a:p>
        </p:txBody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Marlow et al.,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Maintained relationships on Facebook, 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2009, </a:t>
            </a:r>
            <a:r>
              <a:rPr b="0" i="0"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http://overstated.net/2009/03/09/maintained-relationships-on-facebook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tie strength of Facebook users using one month of interactions</a:t>
            </a:r>
            <a:endParaRPr/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Categories of Links</a:t>
            </a:r>
            <a:endParaRPr/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Reciprocal/Mutual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messages sent both ways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One-way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at least one message sent (friend may or may not have reciprocated)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user clicked on Friend's content (from feed) or profile more than once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type="title"/>
          </p:nvPr>
        </p:nvSpPr>
        <p:spPr>
          <a:xfrm>
            <a:off x="76200" y="762000"/>
            <a:ext cx="251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 User's Network</a:t>
            </a:r>
            <a:endParaRPr/>
          </a:p>
        </p:txBody>
      </p:sp>
      <p:pic>
        <p:nvPicPr>
          <p:cNvPr id="870" name="Shape 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6550" y="212725"/>
            <a:ext cx="5467350" cy="62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Shape 871"/>
          <p:cNvSpPr txBox="1"/>
          <p:nvPr/>
        </p:nvSpPr>
        <p:spPr>
          <a:xfrm>
            <a:off x="38100" y="6461125"/>
            <a:ext cx="6629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http://overstated.net/2009/03/09/maintained-relationships-on-facebook</a:t>
            </a:r>
            <a:endParaRPr/>
          </a:p>
        </p:txBody>
      </p:sp>
      <p:grpSp>
        <p:nvGrpSpPr>
          <p:cNvPr id="872" name="Shape 872"/>
          <p:cNvGrpSpPr/>
          <p:nvPr/>
        </p:nvGrpSpPr>
        <p:grpSpPr>
          <a:xfrm>
            <a:off x="895350" y="533400"/>
            <a:ext cx="4714875" cy="3113087"/>
            <a:chOff x="0" y="0"/>
            <a:chExt cx="2147483647" cy="2147483647"/>
          </a:xfrm>
        </p:grpSpPr>
        <p:sp>
          <p:nvSpPr>
            <p:cNvPr id="873" name="Shape 873"/>
            <p:cNvSpPr/>
            <p:nvPr/>
          </p:nvSpPr>
          <p:spPr>
            <a:xfrm>
              <a:off x="1075911030" y="0"/>
              <a:ext cx="659429308" cy="788468898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Shape 874"/>
            <p:cNvSpPr/>
            <p:nvPr/>
          </p:nvSpPr>
          <p:spPr>
            <a:xfrm>
              <a:off x="1631219920" y="315387429"/>
              <a:ext cx="516263726" cy="788468898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 rot="-8040000">
              <a:off x="853566321" y="516422037"/>
              <a:ext cx="72315409" cy="1301900523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Shape 876"/>
            <p:cNvSpPr/>
            <p:nvPr/>
          </p:nvSpPr>
          <p:spPr>
            <a:xfrm rot="-7440000">
              <a:off x="1186527342" y="611150533"/>
              <a:ext cx="182234413" cy="1340223511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Shape 877"/>
            <p:cNvSpPr txBox="1"/>
            <p:nvPr/>
          </p:nvSpPr>
          <p:spPr>
            <a:xfrm>
              <a:off x="0" y="1580223716"/>
              <a:ext cx="1075911023" cy="5672599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College &amp; high school friends?</a:t>
              </a:r>
              <a:endParaRPr/>
            </a:p>
          </p:txBody>
        </p:sp>
      </p:grpSp>
      <p:grpSp>
        <p:nvGrpSpPr>
          <p:cNvPr id="878" name="Shape 878"/>
          <p:cNvGrpSpPr/>
          <p:nvPr/>
        </p:nvGrpSpPr>
        <p:grpSpPr>
          <a:xfrm>
            <a:off x="7246937" y="1008062"/>
            <a:ext cx="2278062" cy="2411412"/>
            <a:chOff x="0" y="0"/>
            <a:chExt cx="2147483647" cy="2147483647"/>
          </a:xfrm>
        </p:grpSpPr>
        <p:sp>
          <p:nvSpPr>
            <p:cNvPr id="879" name="Shape 879"/>
            <p:cNvSpPr/>
            <p:nvPr/>
          </p:nvSpPr>
          <p:spPr>
            <a:xfrm>
              <a:off x="0" y="0"/>
              <a:ext cx="1068504129" cy="1017899239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Shape 880"/>
            <p:cNvSpPr txBox="1"/>
            <p:nvPr/>
          </p:nvSpPr>
          <p:spPr>
            <a:xfrm>
              <a:off x="0" y="1415161961"/>
              <a:ext cx="2147483647" cy="732321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Less </a:t>
              </a:r>
              <a:b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interest</a:t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 rot="9120000">
              <a:off x="891916300" y="890661537"/>
              <a:ext cx="89790000" cy="530155284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Limits to Maintaining Relationships</a:t>
            </a:r>
            <a:endParaRPr/>
          </a:p>
        </p:txBody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457200" y="1600200"/>
            <a:ext cx="3657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1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Reciprocal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messages sent both ways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1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One-way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at least one message sent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1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Maintained</a:t>
            </a: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user clicked on Friend's content (from feed) or profile more than once</a:t>
            </a:r>
            <a:endParaRPr/>
          </a:p>
        </p:txBody>
      </p:sp>
      <p:pic>
        <p:nvPicPr>
          <p:cNvPr descr="active-network-size" id="888" name="Shape 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700" y="1676400"/>
            <a:ext cx="4495800" cy="4360862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/>
        </p:nvSpPr>
        <p:spPr>
          <a:xfrm>
            <a:off x="304800" y="6400800"/>
            <a:ext cx="6629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http://overstated.net/2009/03/09/maintained-relationships-on-facebook</a:t>
            </a:r>
            <a:endParaRPr/>
          </a:p>
        </p:txBody>
      </p:sp>
      <p:grpSp>
        <p:nvGrpSpPr>
          <p:cNvPr id="890" name="Shape 890"/>
          <p:cNvGrpSpPr/>
          <p:nvPr/>
        </p:nvGrpSpPr>
        <p:grpSpPr>
          <a:xfrm>
            <a:off x="6096000" y="1189037"/>
            <a:ext cx="2971800" cy="1190625"/>
            <a:chOff x="0" y="0"/>
            <a:chExt cx="2147483647" cy="2147483647"/>
          </a:xfrm>
        </p:grpSpPr>
        <p:sp>
          <p:nvSpPr>
            <p:cNvPr id="891" name="Shape 891"/>
            <p:cNvSpPr/>
            <p:nvPr/>
          </p:nvSpPr>
          <p:spPr>
            <a:xfrm>
              <a:off x="1608318462" y="833221939"/>
              <a:ext cx="131923768" cy="1314261707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Shape 892"/>
            <p:cNvSpPr txBox="1"/>
            <p:nvPr/>
          </p:nvSpPr>
          <p:spPr>
            <a:xfrm>
              <a:off x="0" y="0"/>
              <a:ext cx="2147483647" cy="824634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passive engagement</a:t>
              </a: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5791200" y="4001088"/>
            <a:ext cx="2971800" cy="2868024"/>
            <a:chOff x="0" y="0"/>
            <a:chExt cx="2147483647" cy="2147483647"/>
          </a:xfrm>
        </p:grpSpPr>
        <p:sp>
          <p:nvSpPr>
            <p:cNvPr id="894" name="Shape 894"/>
            <p:cNvSpPr/>
            <p:nvPr/>
          </p:nvSpPr>
          <p:spPr>
            <a:xfrm flipH="1" rot="-10260000">
              <a:off x="1651338292" y="3125413"/>
              <a:ext cx="154178313" cy="1521726018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Shape 895"/>
            <p:cNvSpPr txBox="1"/>
            <p:nvPr/>
          </p:nvSpPr>
          <p:spPr>
            <a:xfrm>
              <a:off x="0" y="1525419421"/>
              <a:ext cx="2147483647" cy="622064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Can't keep up with everyone!</a:t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 flipH="1" rot="-10260000">
              <a:off x="1810688597" y="428830774"/>
              <a:ext cx="100929126" cy="1097726108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 Strength on Twitter</a:t>
            </a:r>
            <a:endParaRPr/>
          </a:p>
        </p:txBody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Huberman et al., Social networks that matter: Twitter under the microscope,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Monday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Jan 2009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Analyzed tie strength of 211,024 active Twitter users during observation period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Followees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people being followed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person who user has directed at least two tweets to (strong ties)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Friends vs. Followees</a:t>
            </a:r>
            <a:endParaRPr/>
          </a:p>
        </p:txBody>
      </p:sp>
      <p:pic>
        <p:nvPicPr>
          <p:cNvPr id="908" name="Shape 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225" y="1905000"/>
            <a:ext cx="7067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Shape 909"/>
          <p:cNvSpPr txBox="1"/>
          <p:nvPr/>
        </p:nvSpPr>
        <p:spPr>
          <a:xfrm>
            <a:off x="2514600" y="6248400"/>
            <a:ext cx="46482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http://arxiv.org/pdf/0812.1045.pdf</a:t>
            </a:r>
            <a:endParaRPr/>
          </a:p>
        </p:txBody>
      </p:sp>
      <p:grpSp>
        <p:nvGrpSpPr>
          <p:cNvPr id="910" name="Shape 910"/>
          <p:cNvGrpSpPr/>
          <p:nvPr/>
        </p:nvGrpSpPr>
        <p:grpSpPr>
          <a:xfrm>
            <a:off x="3390900" y="1905000"/>
            <a:ext cx="4714875" cy="2571750"/>
            <a:chOff x="0" y="0"/>
            <a:chExt cx="2147483647" cy="2147483646"/>
          </a:xfrm>
        </p:grpSpPr>
        <p:sp>
          <p:nvSpPr>
            <p:cNvPr id="911" name="Shape 911"/>
            <p:cNvSpPr/>
            <p:nvPr/>
          </p:nvSpPr>
          <p:spPr>
            <a:xfrm flipH="1" rot="-10260000">
              <a:off x="1016951986" y="964096833"/>
              <a:ext cx="85609217" cy="428524073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18333" y="21250"/>
                    <a:pt x="116666" y="42500"/>
                    <a:pt x="100000" y="51428"/>
                  </a:cubicBezTo>
                  <a:cubicBezTo>
                    <a:pt x="83333" y="60357"/>
                    <a:pt x="36666" y="42142"/>
                    <a:pt x="20000" y="53571"/>
                  </a:cubicBezTo>
                  <a:cubicBezTo>
                    <a:pt x="3333" y="65000"/>
                    <a:pt x="1666" y="92500"/>
                    <a:pt x="0" y="12000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Shape 912"/>
            <p:cNvSpPr txBox="1"/>
            <p:nvPr/>
          </p:nvSpPr>
          <p:spPr>
            <a:xfrm>
              <a:off x="241501598" y="1460819160"/>
              <a:ext cx="1650019526" cy="686664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Calibri"/>
                <a:buNone/>
              </a:pPr>
              <a:r>
                <a:rPr b="0" i="0" lang="en-US" sz="2400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Limit number of strong ties a user can maintain</a:t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0" y="0"/>
              <a:ext cx="2147483647" cy="954437160"/>
            </a:xfrm>
            <a:prstGeom prst="ellipse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type="title"/>
          </p:nvPr>
        </p:nvSpPr>
        <p:spPr>
          <a:xfrm>
            <a:off x="381000" y="22860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let's look at the edges to see which nodes are “important”…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473075"/>
            <a:ext cx="19812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rancis-moran.com/wp-content/uploads/2011/11/google_plus.png"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3812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resumefortoday.com/Portals/34101/images/Image-LinkedIn%20graphic.JPG" id="211" name="Shape 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187" y="4953000"/>
            <a:ext cx="41910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" y="827087"/>
            <a:ext cx="42195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1662" y="3570287"/>
            <a:ext cx="38862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darhosta.files.wordpress.com/2011/09/flickr.png" id="214" name="Shape 2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3587" y="2174875"/>
            <a:ext cx="3295650" cy="99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6400" y="4870450"/>
            <a:ext cx="3048000" cy="1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29412" y="1327150"/>
            <a:ext cx="2233612" cy="1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Embeddedness</a:t>
            </a:r>
            <a:endParaRPr/>
          </a:p>
        </p:txBody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457200" y="16002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Defined as the number of common neighbors shared by two endpoints</a:t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Equal to numerator in neighborhood overlap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bridges have embeddedness of zero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2333625" y="2841625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2333625" y="38639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1143000" y="3375025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3397250" y="3375025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cxnSp>
        <p:nvCxnSpPr>
          <p:cNvPr id="929" name="Shape 929"/>
          <p:cNvCxnSpPr/>
          <p:nvPr/>
        </p:nvCxnSpPr>
        <p:spPr>
          <a:xfrm rot="10800000">
            <a:off x="1663700" y="3883025"/>
            <a:ext cx="669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0" name="Shape 930"/>
          <p:cNvCxnSpPr/>
          <p:nvPr/>
        </p:nvCxnSpPr>
        <p:spPr>
          <a:xfrm flipH="1">
            <a:off x="2943225" y="3883025"/>
            <a:ext cx="542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1" name="Shape 931"/>
          <p:cNvCxnSpPr/>
          <p:nvPr/>
        </p:nvCxnSpPr>
        <p:spPr>
          <a:xfrm flipH="1">
            <a:off x="1663700" y="3140075"/>
            <a:ext cx="669925" cy="3222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2" name="Shape 932"/>
          <p:cNvCxnSpPr/>
          <p:nvPr/>
        </p:nvCxnSpPr>
        <p:spPr>
          <a:xfrm rot="10800000">
            <a:off x="2943225" y="3140075"/>
            <a:ext cx="542925" cy="3222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33" name="Shape 933"/>
          <p:cNvCxnSpPr/>
          <p:nvPr/>
        </p:nvCxnSpPr>
        <p:spPr>
          <a:xfrm rot="10800000">
            <a:off x="2638425" y="3436937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34" name="Shape 934"/>
          <p:cNvSpPr txBox="1"/>
          <p:nvPr/>
        </p:nvSpPr>
        <p:spPr>
          <a:xfrm>
            <a:off x="4495800" y="3205162"/>
            <a:ext cx="39624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of A-B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of A-C = 2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cxnSp>
        <p:nvCxnSpPr>
          <p:cNvPr id="940" name="Shape 940"/>
          <p:cNvCxnSpPr/>
          <p:nvPr/>
        </p:nvCxnSpPr>
        <p:spPr>
          <a:xfrm rot="10800000">
            <a:off x="1587500" y="4452937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1" name="Shape 941"/>
          <p:cNvCxnSpPr/>
          <p:nvPr/>
        </p:nvCxnSpPr>
        <p:spPr>
          <a:xfrm rot="10800000">
            <a:off x="1676400" y="5646737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2" name="Shape 942"/>
          <p:cNvCxnSpPr/>
          <p:nvPr/>
        </p:nvCxnSpPr>
        <p:spPr>
          <a:xfrm rot="10800000">
            <a:off x="3032125" y="4540250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43" name="Shape 943"/>
          <p:cNvSpPr/>
          <p:nvPr/>
        </p:nvSpPr>
        <p:spPr>
          <a:xfrm>
            <a:off x="2727325" y="394652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2727325" y="534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5" name="Shape 945"/>
          <p:cNvCxnSpPr/>
          <p:nvPr/>
        </p:nvCxnSpPr>
        <p:spPr>
          <a:xfrm flipH="1" rot="10800000">
            <a:off x="3336925" y="3941762"/>
            <a:ext cx="1025525" cy="301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6" name="Shape 946"/>
          <p:cNvCxnSpPr/>
          <p:nvPr/>
        </p:nvCxnSpPr>
        <p:spPr>
          <a:xfrm rot="10800000">
            <a:off x="1676400" y="4243387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47" name="Shape 947"/>
          <p:cNvCxnSpPr/>
          <p:nvPr/>
        </p:nvCxnSpPr>
        <p:spPr>
          <a:xfrm rot="10800000">
            <a:off x="1371600" y="4540250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48" name="Shape 948"/>
          <p:cNvSpPr/>
          <p:nvPr/>
        </p:nvSpPr>
        <p:spPr>
          <a:xfrm>
            <a:off x="5829300" y="387032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949" name="Shape 949"/>
          <p:cNvSpPr/>
          <p:nvPr/>
        </p:nvSpPr>
        <p:spPr>
          <a:xfrm>
            <a:off x="5829300" y="52736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1066800" y="394652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1066800" y="53498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/>
          <p:nvPr/>
        </p:nvSpPr>
        <p:spPr>
          <a:xfrm>
            <a:off x="7467600" y="387032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>
            <a:off x="7467600" y="52736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4" name="Shape 954"/>
          <p:cNvCxnSpPr/>
          <p:nvPr/>
        </p:nvCxnSpPr>
        <p:spPr>
          <a:xfrm flipH="1" rot="10800000">
            <a:off x="1587500" y="4452937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5" name="Shape 955"/>
          <p:cNvCxnSpPr/>
          <p:nvPr/>
        </p:nvCxnSpPr>
        <p:spPr>
          <a:xfrm rot="10800000">
            <a:off x="6350000" y="4376737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6" name="Shape 956"/>
          <p:cNvCxnSpPr/>
          <p:nvPr/>
        </p:nvCxnSpPr>
        <p:spPr>
          <a:xfrm flipH="1" rot="10800000">
            <a:off x="6350000" y="4376737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7" name="Shape 957"/>
          <p:cNvCxnSpPr/>
          <p:nvPr/>
        </p:nvCxnSpPr>
        <p:spPr>
          <a:xfrm rot="10800000">
            <a:off x="6134100" y="4464050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8" name="Shape 958"/>
          <p:cNvCxnSpPr/>
          <p:nvPr/>
        </p:nvCxnSpPr>
        <p:spPr>
          <a:xfrm rot="10800000">
            <a:off x="7772400" y="4464050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59" name="Shape 959"/>
          <p:cNvCxnSpPr/>
          <p:nvPr/>
        </p:nvCxnSpPr>
        <p:spPr>
          <a:xfrm rot="10800000">
            <a:off x="6438900" y="416718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0" name="Shape 960"/>
          <p:cNvCxnSpPr/>
          <p:nvPr/>
        </p:nvCxnSpPr>
        <p:spPr>
          <a:xfrm>
            <a:off x="6438900" y="5570537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61" name="Shape 961"/>
          <p:cNvSpPr/>
          <p:nvPr/>
        </p:nvSpPr>
        <p:spPr>
          <a:xfrm flipH="1" rot="8640000">
            <a:off x="3459162" y="4349750"/>
            <a:ext cx="182562" cy="8540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5032375" y="14478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5032375" y="2468562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3841750" y="19812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6096000" y="19812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6" name="Shape 966"/>
          <p:cNvCxnSpPr/>
          <p:nvPr/>
        </p:nvCxnSpPr>
        <p:spPr>
          <a:xfrm rot="10800000">
            <a:off x="4362450" y="2489200"/>
            <a:ext cx="669925" cy="2762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7" name="Shape 967"/>
          <p:cNvCxnSpPr/>
          <p:nvPr/>
        </p:nvCxnSpPr>
        <p:spPr>
          <a:xfrm flipH="1">
            <a:off x="5641975" y="2489200"/>
            <a:ext cx="542925" cy="2762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8" name="Shape 968"/>
          <p:cNvCxnSpPr/>
          <p:nvPr/>
        </p:nvCxnSpPr>
        <p:spPr>
          <a:xfrm flipH="1">
            <a:off x="4362450" y="1744662"/>
            <a:ext cx="669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69" name="Shape 969"/>
          <p:cNvCxnSpPr/>
          <p:nvPr/>
        </p:nvCxnSpPr>
        <p:spPr>
          <a:xfrm rot="10800000">
            <a:off x="5641975" y="1744662"/>
            <a:ext cx="542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0" name="Shape 970"/>
          <p:cNvCxnSpPr/>
          <p:nvPr/>
        </p:nvCxnSpPr>
        <p:spPr>
          <a:xfrm rot="10800000">
            <a:off x="5337175" y="2041525"/>
            <a:ext cx="0" cy="4270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1" name="Shape 971"/>
          <p:cNvCxnSpPr/>
          <p:nvPr/>
        </p:nvCxnSpPr>
        <p:spPr>
          <a:xfrm flipH="1" rot="10800000">
            <a:off x="4883150" y="3063875"/>
            <a:ext cx="454025" cy="6667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72" name="Shape 972"/>
          <p:cNvSpPr/>
          <p:nvPr/>
        </p:nvSpPr>
        <p:spPr>
          <a:xfrm>
            <a:off x="4362450" y="3644900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cxnSp>
        <p:nvCxnSpPr>
          <p:cNvPr id="973" name="Shape 973"/>
          <p:cNvCxnSpPr/>
          <p:nvPr/>
        </p:nvCxnSpPr>
        <p:spPr>
          <a:xfrm rot="10800000">
            <a:off x="4972050" y="3941762"/>
            <a:ext cx="857250" cy="2254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74" name="Shape 974"/>
          <p:cNvSpPr/>
          <p:nvPr/>
        </p:nvSpPr>
        <p:spPr>
          <a:xfrm>
            <a:off x="1897062" y="294798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Shape 975"/>
          <p:cNvCxnSpPr/>
          <p:nvPr/>
        </p:nvCxnSpPr>
        <p:spPr>
          <a:xfrm flipH="1">
            <a:off x="1587500" y="3454400"/>
            <a:ext cx="398462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6" name="Shape 976"/>
          <p:cNvCxnSpPr/>
          <p:nvPr/>
        </p:nvCxnSpPr>
        <p:spPr>
          <a:xfrm rot="10800000">
            <a:off x="2417762" y="3454400"/>
            <a:ext cx="400050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7" name="Shape 977"/>
          <p:cNvCxnSpPr/>
          <p:nvPr/>
        </p:nvCxnSpPr>
        <p:spPr>
          <a:xfrm rot="10800000">
            <a:off x="2506662" y="3244850"/>
            <a:ext cx="1944687" cy="4857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8" name="Shape 978"/>
          <p:cNvCxnSpPr/>
          <p:nvPr/>
        </p:nvCxnSpPr>
        <p:spPr>
          <a:xfrm flipH="1" rot="10800000">
            <a:off x="3248025" y="4151312"/>
            <a:ext cx="1203325" cy="12842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79" name="Shape 979"/>
          <p:cNvCxnSpPr/>
          <p:nvPr/>
        </p:nvCxnSpPr>
        <p:spPr>
          <a:xfrm flipH="1" rot="10800000">
            <a:off x="1587500" y="3541712"/>
            <a:ext cx="614362" cy="189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80" name="Shape 980"/>
          <p:cNvSpPr txBox="1"/>
          <p:nvPr/>
        </p:nvSpPr>
        <p:spPr>
          <a:xfrm>
            <a:off x="3549650" y="4945062"/>
            <a:ext cx="227012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All edges </a:t>
            </a:r>
            <a:b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have high embeddedness</a:t>
            </a:r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6705600" y="2900362"/>
            <a:ext cx="24130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Zero embeddedness</a:t>
            </a:r>
            <a:endParaRPr/>
          </a:p>
        </p:txBody>
      </p:sp>
      <p:sp>
        <p:nvSpPr>
          <p:cNvPr id="982" name="Shape 982"/>
          <p:cNvSpPr/>
          <p:nvPr/>
        </p:nvSpPr>
        <p:spPr>
          <a:xfrm flipH="1" rot="5820000">
            <a:off x="5791200" y="2616200"/>
            <a:ext cx="241300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 flipH="1" rot="4140000">
            <a:off x="5920581" y="3012281"/>
            <a:ext cx="182562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Embeddedness and Trust</a:t>
            </a:r>
            <a:endParaRPr/>
          </a:p>
        </p:txBody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shows that if you and I are connected by an embedded edge (we share a mutual friend), there is more trust and confidence in the integrity of the transactions (social, economic, etc.) between us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I cheat you, our mutual friends are likely to find out, and they are less likely to trust me in the future!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Threat is absent for edges of zero embeddedness; no mutual friends to punish me!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4" name="Shape 994"/>
          <p:cNvCxnSpPr/>
          <p:nvPr/>
        </p:nvCxnSpPr>
        <p:spPr>
          <a:xfrm rot="10800000">
            <a:off x="1587500" y="36687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95" name="Shape 995"/>
          <p:cNvCxnSpPr/>
          <p:nvPr/>
        </p:nvCxnSpPr>
        <p:spPr>
          <a:xfrm rot="10800000">
            <a:off x="1676400" y="486092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996" name="Shape 996"/>
          <p:cNvCxnSpPr/>
          <p:nvPr/>
        </p:nvCxnSpPr>
        <p:spPr>
          <a:xfrm rot="10800000">
            <a:off x="3032125" y="37544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997" name="Shape 997"/>
          <p:cNvSpPr/>
          <p:nvPr/>
        </p:nvSpPr>
        <p:spPr>
          <a:xfrm>
            <a:off x="2727325" y="31607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2727325" y="45640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Shape 999"/>
          <p:cNvCxnSpPr/>
          <p:nvPr/>
        </p:nvCxnSpPr>
        <p:spPr>
          <a:xfrm flipH="1" rot="10800000">
            <a:off x="3336925" y="3155950"/>
            <a:ext cx="1025525" cy="301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00" name="Shape 1000"/>
          <p:cNvCxnSpPr/>
          <p:nvPr/>
        </p:nvCxnSpPr>
        <p:spPr>
          <a:xfrm rot="10800000">
            <a:off x="1676400" y="345757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01" name="Shape 1001"/>
          <p:cNvCxnSpPr/>
          <p:nvPr/>
        </p:nvCxnSpPr>
        <p:spPr>
          <a:xfrm rot="10800000">
            <a:off x="1371600" y="37544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02" name="Shape 1002"/>
          <p:cNvSpPr/>
          <p:nvPr/>
        </p:nvSpPr>
        <p:spPr>
          <a:xfrm>
            <a:off x="5829300" y="30845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5829300" y="44878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066800" y="31607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1066800" y="45640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7467600" y="30845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7467600" y="44878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8" name="Shape 1008"/>
          <p:cNvCxnSpPr/>
          <p:nvPr/>
        </p:nvCxnSpPr>
        <p:spPr>
          <a:xfrm flipH="1" rot="10800000">
            <a:off x="1587500" y="36687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09" name="Shape 1009"/>
          <p:cNvCxnSpPr/>
          <p:nvPr/>
        </p:nvCxnSpPr>
        <p:spPr>
          <a:xfrm rot="10800000">
            <a:off x="6350000" y="35925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10" name="Shape 1010"/>
          <p:cNvCxnSpPr/>
          <p:nvPr/>
        </p:nvCxnSpPr>
        <p:spPr>
          <a:xfrm flipH="1" rot="10800000">
            <a:off x="6350000" y="35925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11" name="Shape 1011"/>
          <p:cNvCxnSpPr/>
          <p:nvPr/>
        </p:nvCxnSpPr>
        <p:spPr>
          <a:xfrm rot="10800000">
            <a:off x="6134100" y="36782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12" name="Shape 1012"/>
          <p:cNvCxnSpPr/>
          <p:nvPr/>
        </p:nvCxnSpPr>
        <p:spPr>
          <a:xfrm rot="10800000">
            <a:off x="7772400" y="36782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13" name="Shape 1013"/>
          <p:cNvCxnSpPr/>
          <p:nvPr/>
        </p:nvCxnSpPr>
        <p:spPr>
          <a:xfrm rot="10800000">
            <a:off x="6438900" y="338137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14" name="Shape 1014"/>
          <p:cNvCxnSpPr/>
          <p:nvPr/>
        </p:nvCxnSpPr>
        <p:spPr>
          <a:xfrm>
            <a:off x="6438900" y="478472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15" name="Shape 1015"/>
          <p:cNvSpPr/>
          <p:nvPr/>
        </p:nvSpPr>
        <p:spPr>
          <a:xfrm flipH="1" rot="8640000">
            <a:off x="4035425" y="3294062"/>
            <a:ext cx="182562" cy="8540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5032375" y="6619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5032375" y="1682750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018" name="Shape 1018"/>
          <p:cNvSpPr/>
          <p:nvPr/>
        </p:nvSpPr>
        <p:spPr>
          <a:xfrm>
            <a:off x="3841750" y="11953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Shape 1019"/>
          <p:cNvSpPr/>
          <p:nvPr/>
        </p:nvSpPr>
        <p:spPr>
          <a:xfrm>
            <a:off x="6096000" y="11953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Shape 1020"/>
          <p:cNvCxnSpPr/>
          <p:nvPr/>
        </p:nvCxnSpPr>
        <p:spPr>
          <a:xfrm rot="10800000">
            <a:off x="4362450" y="1703387"/>
            <a:ext cx="669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21" name="Shape 1021"/>
          <p:cNvCxnSpPr/>
          <p:nvPr/>
        </p:nvCxnSpPr>
        <p:spPr>
          <a:xfrm flipH="1">
            <a:off x="5641975" y="1703387"/>
            <a:ext cx="542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22" name="Shape 1022"/>
          <p:cNvCxnSpPr/>
          <p:nvPr/>
        </p:nvCxnSpPr>
        <p:spPr>
          <a:xfrm flipH="1">
            <a:off x="4362450" y="958850"/>
            <a:ext cx="669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23" name="Shape 1023"/>
          <p:cNvCxnSpPr/>
          <p:nvPr/>
        </p:nvCxnSpPr>
        <p:spPr>
          <a:xfrm rot="10800000">
            <a:off x="5641975" y="958850"/>
            <a:ext cx="542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24" name="Shape 1024"/>
          <p:cNvCxnSpPr/>
          <p:nvPr/>
        </p:nvCxnSpPr>
        <p:spPr>
          <a:xfrm rot="10800000">
            <a:off x="5337175" y="1257300"/>
            <a:ext cx="0" cy="4254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25" name="Shape 1025"/>
          <p:cNvCxnSpPr/>
          <p:nvPr/>
        </p:nvCxnSpPr>
        <p:spPr>
          <a:xfrm flipH="1" rot="10800000">
            <a:off x="4883150" y="2278062"/>
            <a:ext cx="454025" cy="6683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26" name="Shape 1026"/>
          <p:cNvSpPr/>
          <p:nvPr/>
        </p:nvSpPr>
        <p:spPr>
          <a:xfrm>
            <a:off x="4362450" y="285908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027" name="Shape 1027"/>
          <p:cNvSpPr txBox="1"/>
          <p:nvPr/>
        </p:nvSpPr>
        <p:spPr>
          <a:xfrm>
            <a:off x="563562" y="5562600"/>
            <a:ext cx="81534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also must deal with potentially contradictory norms and expectations from various groups</a:t>
            </a:r>
            <a:endParaRPr/>
          </a:p>
        </p:txBody>
      </p:sp>
      <p:cxnSp>
        <p:nvCxnSpPr>
          <p:cNvPr id="1028" name="Shape 1028"/>
          <p:cNvCxnSpPr/>
          <p:nvPr/>
        </p:nvCxnSpPr>
        <p:spPr>
          <a:xfrm rot="10800000">
            <a:off x="4972050" y="3155950"/>
            <a:ext cx="857250" cy="2254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29" name="Shape 1029"/>
          <p:cNvSpPr/>
          <p:nvPr/>
        </p:nvSpPr>
        <p:spPr>
          <a:xfrm>
            <a:off x="1897062" y="21621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0" name="Shape 1030"/>
          <p:cNvCxnSpPr/>
          <p:nvPr/>
        </p:nvCxnSpPr>
        <p:spPr>
          <a:xfrm flipH="1">
            <a:off x="1587500" y="2668587"/>
            <a:ext cx="398462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1" name="Shape 1031"/>
          <p:cNvCxnSpPr/>
          <p:nvPr/>
        </p:nvCxnSpPr>
        <p:spPr>
          <a:xfrm rot="10800000">
            <a:off x="2417762" y="2668587"/>
            <a:ext cx="400050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2" name="Shape 1032"/>
          <p:cNvCxnSpPr/>
          <p:nvPr/>
        </p:nvCxnSpPr>
        <p:spPr>
          <a:xfrm rot="10800000">
            <a:off x="2506662" y="2459037"/>
            <a:ext cx="1944687" cy="4873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3" name="Shape 1033"/>
          <p:cNvCxnSpPr/>
          <p:nvPr/>
        </p:nvCxnSpPr>
        <p:spPr>
          <a:xfrm flipH="1" rot="10800000">
            <a:off x="3248025" y="3365500"/>
            <a:ext cx="1203325" cy="12858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34" name="Shape 1034"/>
          <p:cNvCxnSpPr/>
          <p:nvPr/>
        </p:nvCxnSpPr>
        <p:spPr>
          <a:xfrm flipH="1" rot="10800000">
            <a:off x="1587500" y="2755900"/>
            <a:ext cx="614362" cy="18954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35" name="Shape 1035"/>
          <p:cNvSpPr txBox="1"/>
          <p:nvPr/>
        </p:nvSpPr>
        <p:spPr>
          <a:xfrm>
            <a:off x="4049712" y="4083050"/>
            <a:ext cx="16668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 levels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trust</a:t>
            </a:r>
            <a:endParaRPr/>
          </a:p>
        </p:txBody>
      </p:sp>
      <p:sp>
        <p:nvSpPr>
          <p:cNvPr id="1036" name="Shape 1036"/>
          <p:cNvSpPr txBox="1"/>
          <p:nvPr/>
        </p:nvSpPr>
        <p:spPr>
          <a:xfrm>
            <a:off x="6350000" y="2228850"/>
            <a:ext cx="1666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Riskier</a:t>
            </a:r>
            <a:endParaRPr/>
          </a:p>
        </p:txBody>
      </p:sp>
      <p:sp>
        <p:nvSpPr>
          <p:cNvPr id="1037" name="Shape 1037"/>
          <p:cNvSpPr/>
          <p:nvPr/>
        </p:nvSpPr>
        <p:spPr>
          <a:xfrm flipH="1" rot="5820000">
            <a:off x="5791200" y="1858962"/>
            <a:ext cx="241300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Shape 1038"/>
          <p:cNvSpPr/>
          <p:nvPr/>
        </p:nvSpPr>
        <p:spPr>
          <a:xfrm flipH="1" rot="4140000">
            <a:off x="5921375" y="2255837"/>
            <a:ext cx="180975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 Good to be B…</a:t>
            </a:r>
            <a:endParaRPr/>
          </a:p>
        </p:txBody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B is at the end of multiple local bridges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B spans a </a:t>
            </a:r>
            <a:r>
              <a:rPr b="1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 hole </a:t>
            </a: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network – space between two components that do not interact closely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en-US" sz="2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network represents a company or organization, some advantages for B: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has early access to info that originates in various components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access to this info can amplify B's creativity by combining disparate info into novel ideas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acts as "gatekeeper" and can control flow of information to various components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seems “smart” to everybody else…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9" name="Shape 1049"/>
          <p:cNvCxnSpPr/>
          <p:nvPr/>
        </p:nvCxnSpPr>
        <p:spPr>
          <a:xfrm rot="10800000">
            <a:off x="1587500" y="36687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0" name="Shape 1050"/>
          <p:cNvCxnSpPr/>
          <p:nvPr/>
        </p:nvCxnSpPr>
        <p:spPr>
          <a:xfrm rot="10800000">
            <a:off x="1676400" y="486092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1" name="Shape 1051"/>
          <p:cNvCxnSpPr/>
          <p:nvPr/>
        </p:nvCxnSpPr>
        <p:spPr>
          <a:xfrm rot="10800000">
            <a:off x="3032125" y="37544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52" name="Shape 1052"/>
          <p:cNvSpPr/>
          <p:nvPr/>
        </p:nvSpPr>
        <p:spPr>
          <a:xfrm>
            <a:off x="2727325" y="31607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2727325" y="45640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4" name="Shape 1054"/>
          <p:cNvCxnSpPr/>
          <p:nvPr/>
        </p:nvCxnSpPr>
        <p:spPr>
          <a:xfrm flipH="1" rot="10800000">
            <a:off x="3336925" y="3155950"/>
            <a:ext cx="1025525" cy="301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5" name="Shape 1055"/>
          <p:cNvCxnSpPr/>
          <p:nvPr/>
        </p:nvCxnSpPr>
        <p:spPr>
          <a:xfrm rot="10800000">
            <a:off x="1676400" y="3457575"/>
            <a:ext cx="105092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56" name="Shape 1056"/>
          <p:cNvCxnSpPr/>
          <p:nvPr/>
        </p:nvCxnSpPr>
        <p:spPr>
          <a:xfrm rot="10800000">
            <a:off x="1371600" y="37544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57" name="Shape 1057"/>
          <p:cNvSpPr/>
          <p:nvPr/>
        </p:nvSpPr>
        <p:spPr>
          <a:xfrm>
            <a:off x="5829300" y="30845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5829300" y="44878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1066800" y="31607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1066800" y="45640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7467600" y="308451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7467600" y="4487862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3" name="Shape 1063"/>
          <p:cNvCxnSpPr/>
          <p:nvPr/>
        </p:nvCxnSpPr>
        <p:spPr>
          <a:xfrm flipH="1" rot="10800000">
            <a:off x="1587500" y="3668712"/>
            <a:ext cx="1230312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4" name="Shape 1064"/>
          <p:cNvCxnSpPr/>
          <p:nvPr/>
        </p:nvCxnSpPr>
        <p:spPr>
          <a:xfrm rot="10800000">
            <a:off x="6350000" y="35925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5" name="Shape 1065"/>
          <p:cNvCxnSpPr/>
          <p:nvPr/>
        </p:nvCxnSpPr>
        <p:spPr>
          <a:xfrm flipH="1" rot="10800000">
            <a:off x="6350000" y="3592512"/>
            <a:ext cx="1206500" cy="9826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6" name="Shape 1066"/>
          <p:cNvCxnSpPr/>
          <p:nvPr/>
        </p:nvCxnSpPr>
        <p:spPr>
          <a:xfrm rot="10800000">
            <a:off x="6134100" y="36782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7" name="Shape 1067"/>
          <p:cNvCxnSpPr/>
          <p:nvPr/>
        </p:nvCxnSpPr>
        <p:spPr>
          <a:xfrm rot="10800000">
            <a:off x="7772400" y="3678237"/>
            <a:ext cx="0" cy="8096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8" name="Shape 1068"/>
          <p:cNvCxnSpPr/>
          <p:nvPr/>
        </p:nvCxnSpPr>
        <p:spPr>
          <a:xfrm rot="10800000">
            <a:off x="6438900" y="338137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69" name="Shape 1069"/>
          <p:cNvCxnSpPr/>
          <p:nvPr/>
        </p:nvCxnSpPr>
        <p:spPr>
          <a:xfrm>
            <a:off x="6438900" y="4784725"/>
            <a:ext cx="10287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70" name="Shape 1070"/>
          <p:cNvSpPr/>
          <p:nvPr/>
        </p:nvSpPr>
        <p:spPr>
          <a:xfrm flipH="1" rot="8640000">
            <a:off x="4035425" y="3294062"/>
            <a:ext cx="182562" cy="854075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5032375" y="6619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Shape 1072"/>
          <p:cNvSpPr/>
          <p:nvPr/>
        </p:nvSpPr>
        <p:spPr>
          <a:xfrm>
            <a:off x="5032375" y="1682750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3841750" y="11953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Shape 1074"/>
          <p:cNvSpPr/>
          <p:nvPr/>
        </p:nvSpPr>
        <p:spPr>
          <a:xfrm>
            <a:off x="6096000" y="1195387"/>
            <a:ext cx="609600" cy="595312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5" name="Shape 1075"/>
          <p:cNvCxnSpPr/>
          <p:nvPr/>
        </p:nvCxnSpPr>
        <p:spPr>
          <a:xfrm rot="10800000">
            <a:off x="4362450" y="1703387"/>
            <a:ext cx="669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6" name="Shape 1076"/>
          <p:cNvCxnSpPr/>
          <p:nvPr/>
        </p:nvCxnSpPr>
        <p:spPr>
          <a:xfrm flipH="1">
            <a:off x="5641975" y="1703387"/>
            <a:ext cx="542925" cy="27781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7" name="Shape 1077"/>
          <p:cNvCxnSpPr/>
          <p:nvPr/>
        </p:nvCxnSpPr>
        <p:spPr>
          <a:xfrm flipH="1">
            <a:off x="4362450" y="958850"/>
            <a:ext cx="669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8" name="Shape 1078"/>
          <p:cNvCxnSpPr/>
          <p:nvPr/>
        </p:nvCxnSpPr>
        <p:spPr>
          <a:xfrm rot="10800000">
            <a:off x="5641975" y="958850"/>
            <a:ext cx="542925" cy="3238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79" name="Shape 1079"/>
          <p:cNvCxnSpPr/>
          <p:nvPr/>
        </p:nvCxnSpPr>
        <p:spPr>
          <a:xfrm rot="10800000">
            <a:off x="5337175" y="1257300"/>
            <a:ext cx="0" cy="42545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80" name="Shape 1080"/>
          <p:cNvCxnSpPr/>
          <p:nvPr/>
        </p:nvCxnSpPr>
        <p:spPr>
          <a:xfrm flipH="1" rot="10800000">
            <a:off x="4883150" y="2278062"/>
            <a:ext cx="454025" cy="6683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81" name="Shape 1081"/>
          <p:cNvSpPr/>
          <p:nvPr/>
        </p:nvSpPr>
        <p:spPr>
          <a:xfrm>
            <a:off x="4362450" y="2859087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082" name="Shape 1082"/>
          <p:cNvSpPr txBox="1"/>
          <p:nvPr/>
        </p:nvSpPr>
        <p:spPr>
          <a:xfrm>
            <a:off x="563562" y="5562600"/>
            <a:ext cx="81534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would you rather be? 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trusted relationships or risk-taker </a:t>
            </a: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/>
          </a:p>
        </p:txBody>
      </p:sp>
      <p:cxnSp>
        <p:nvCxnSpPr>
          <p:cNvPr id="1083" name="Shape 1083"/>
          <p:cNvCxnSpPr/>
          <p:nvPr/>
        </p:nvCxnSpPr>
        <p:spPr>
          <a:xfrm rot="10800000">
            <a:off x="4972050" y="3155950"/>
            <a:ext cx="857250" cy="22542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84" name="Shape 1084"/>
          <p:cNvSpPr/>
          <p:nvPr/>
        </p:nvSpPr>
        <p:spPr>
          <a:xfrm>
            <a:off x="1897062" y="2162175"/>
            <a:ext cx="609600" cy="593725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5" name="Shape 1085"/>
          <p:cNvCxnSpPr/>
          <p:nvPr/>
        </p:nvCxnSpPr>
        <p:spPr>
          <a:xfrm flipH="1">
            <a:off x="1587500" y="2668587"/>
            <a:ext cx="398462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86" name="Shape 1086"/>
          <p:cNvCxnSpPr/>
          <p:nvPr/>
        </p:nvCxnSpPr>
        <p:spPr>
          <a:xfrm rot="10800000">
            <a:off x="2417762" y="2668587"/>
            <a:ext cx="400050" cy="5794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87" name="Shape 1087"/>
          <p:cNvCxnSpPr/>
          <p:nvPr/>
        </p:nvCxnSpPr>
        <p:spPr>
          <a:xfrm rot="10800000">
            <a:off x="2506662" y="2459037"/>
            <a:ext cx="1944687" cy="487362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88" name="Shape 1088"/>
          <p:cNvCxnSpPr/>
          <p:nvPr/>
        </p:nvCxnSpPr>
        <p:spPr>
          <a:xfrm flipH="1" rot="10800000">
            <a:off x="3248025" y="3365500"/>
            <a:ext cx="1203325" cy="12858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cxnSp>
        <p:nvCxnSpPr>
          <p:cNvPr id="1089" name="Shape 1089"/>
          <p:cNvCxnSpPr/>
          <p:nvPr/>
        </p:nvCxnSpPr>
        <p:spPr>
          <a:xfrm flipH="1" rot="10800000">
            <a:off x="1587500" y="2755900"/>
            <a:ext cx="614362" cy="1895475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</p:cxnSp>
      <p:sp>
        <p:nvSpPr>
          <p:cNvPr id="1090" name="Shape 1090"/>
          <p:cNvSpPr txBox="1"/>
          <p:nvPr/>
        </p:nvSpPr>
        <p:spPr>
          <a:xfrm>
            <a:off x="4049712" y="4083050"/>
            <a:ext cx="1666875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High levels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of trust</a:t>
            </a:r>
            <a:endParaRPr/>
          </a:p>
        </p:txBody>
      </p:sp>
      <p:sp>
        <p:nvSpPr>
          <p:cNvPr id="1091" name="Shape 1091"/>
          <p:cNvSpPr txBox="1"/>
          <p:nvPr/>
        </p:nvSpPr>
        <p:spPr>
          <a:xfrm>
            <a:off x="6350000" y="2228850"/>
            <a:ext cx="16668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b="0" i="0" lang="en-US" sz="24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Riskier</a:t>
            </a:r>
            <a:endParaRPr/>
          </a:p>
        </p:txBody>
      </p:sp>
      <p:sp>
        <p:nvSpPr>
          <p:cNvPr id="1092" name="Shape 1092"/>
          <p:cNvSpPr/>
          <p:nvPr/>
        </p:nvSpPr>
        <p:spPr>
          <a:xfrm flipH="1" rot="5820000">
            <a:off x="5791200" y="1858962"/>
            <a:ext cx="241300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Shape 1093"/>
          <p:cNvSpPr/>
          <p:nvPr/>
        </p:nvSpPr>
        <p:spPr>
          <a:xfrm flipH="1" rot="4140000">
            <a:off x="5921375" y="2255837"/>
            <a:ext cx="180975" cy="1263650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118333" y="21250"/>
                  <a:pt x="116666" y="42500"/>
                  <a:pt x="100000" y="51428"/>
                </a:cubicBezTo>
                <a:cubicBezTo>
                  <a:pt x="83333" y="60357"/>
                  <a:pt x="36666" y="42142"/>
                  <a:pt x="20000" y="53571"/>
                </a:cubicBezTo>
                <a:cubicBezTo>
                  <a:pt x="3333" y="65000"/>
                  <a:pt x="1666" y="92500"/>
                  <a:pt x="0" y="12000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25" y="352425"/>
            <a:ext cx="7829550" cy="61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/>
        </p:nvSpPr>
        <p:spPr>
          <a:xfrm>
            <a:off x="228600" y="76200"/>
            <a:ext cx="3733800" cy="2554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Co-authorship network</a:t>
            </a:r>
            <a:br>
              <a:rPr b="1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the tightly clustered groups be identified mathematically?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often “eyeball” clusters, important nodes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often are interested in link prediction</a:t>
            </a:r>
            <a:endParaRPr/>
          </a:p>
        </p:txBody>
      </p:sp>
      <p:sp>
        <p:nvSpPr>
          <p:cNvPr id="1100" name="Shape 1100"/>
          <p:cNvSpPr txBox="1"/>
          <p:nvPr/>
        </p:nvSpPr>
        <p:spPr>
          <a:xfrm>
            <a:off x="1487487" y="6275387"/>
            <a:ext cx="3305175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Newman &amp; Girvan, 2004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type="title"/>
          </p:nvPr>
        </p:nvSpPr>
        <p:spPr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“Strong Ties Will Tear Us Apart… Again”</a:t>
            </a:r>
            <a:endParaRPr/>
          </a:p>
        </p:txBody>
      </p:sp>
      <p:pic>
        <p:nvPicPr>
          <p:cNvPr descr="joy-division-love-will-tear-us-apart.jpg"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1252537"/>
            <a:ext cx="7175500" cy="48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Shape 1107"/>
          <p:cNvSpPr txBox="1"/>
          <p:nvPr/>
        </p:nvSpPr>
        <p:spPr>
          <a:xfrm>
            <a:off x="2286000" y="6245225"/>
            <a:ext cx="4953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https://www.youtube.com/watch?v=zuuObGsB0No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https://en.wikipedia.org/wiki/Love_Will_Tear_Us_Apart</a:t>
            </a: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108" name="Shape 1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2437" y="5791200"/>
            <a:ext cx="2316162" cy="1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/>
        </p:nvSpPr>
        <p:spPr>
          <a:xfrm>
            <a:off x="381000" y="352425"/>
            <a:ext cx="83058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Karate Club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after a dispute. Can new clubs be identified based on network structure? </a:t>
            </a:r>
            <a:endParaRPr/>
          </a:p>
        </p:txBody>
      </p:sp>
      <p:pic>
        <p:nvPicPr>
          <p:cNvPr id="1114" name="Shape 1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1431925"/>
            <a:ext cx="768667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/>
          <p:nvPr/>
        </p:nvSpPr>
        <p:spPr>
          <a:xfrm>
            <a:off x="0" y="6135687"/>
            <a:ext cx="91440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Zachary W. (1977). An information flow model for conflict and fission in small groups. Journal of Anthropological Research, 33, 452-473.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https://en.wikipedia.org/wiki/Zachary's_karate_club</a:t>
            </a:r>
            <a:r>
              <a:rPr b="0"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b="0"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data set at: </a:t>
            </a:r>
            <a:r>
              <a:rPr b="0" i="0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http://konect.uni-koblenz.de/networks/ucidata-zachary</a:t>
            </a:r>
            <a:r>
              <a:rPr b="0"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http://vlado.fmf.uni-lj.si/pub/networks/data/ucinet/ucidata.htm#zachary</a:t>
            </a:r>
            <a:r>
              <a:rPr b="0" i="0" lang="en-US" sz="11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Partitioning</a:t>
            </a:r>
            <a:endParaRPr/>
          </a:p>
        </p:txBody>
      </p:sp>
      <p:sp>
        <p:nvSpPr>
          <p:cNvPr id="1121" name="Shape 112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to break a network into sets of connected components called </a:t>
            </a:r>
            <a:r>
              <a:rPr b="0" i="1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general approaches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Divisive methods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Repeatedly identify and remove edges connecting densely connected regions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Agglomerative methods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Repeatedly identify and merge nodes that likely belong in the same region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2.bp.blogspot.com/_Vk2KZcJaE04/SFQqCRdW6JI/AAAAAAAAAro/-WmXq5RZpt0/s1600/touchgraph_50.png"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28600"/>
            <a:ext cx="7158037" cy="5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905000" y="6019800"/>
            <a:ext cx="5791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Facebook Friends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128" name="Shape 1128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29" name="Shape 1129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131" name="Shape 1131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2" name="Shape 1132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3" name="Shape 1133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4" name="Shape 1134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136" name="Shape 1136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137" name="Shape 1137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8" name="Shape 1138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9" name="Shape 1139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0" name="Shape 1140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143" name="Shape 1143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4" name="Shape 1144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5" name="Shape 1145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6" name="Shape 1146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147" name="Shape 1147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149" name="Shape 1149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0" name="Shape 1150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1" name="Shape 1151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2" name="Shape 1152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3" name="Shape 1153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4" name="Shape 1154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5" name="Shape 1155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6" name="Shape 1156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7" name="Shape 1157"/>
          <p:cNvSpPr txBox="1"/>
          <p:nvPr/>
        </p:nvSpPr>
        <p:spPr>
          <a:xfrm>
            <a:off x="2978150" y="381000"/>
            <a:ext cx="324008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Divisive Methods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164" name="Shape 1164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65" name="Shape 1165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66" name="Shape 1166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167" name="Shape 1167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8" name="Shape 1168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9" name="Shape 1169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0" name="Shape 1170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171" name="Shape 1171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172" name="Shape 1172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173" name="Shape 1173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4" name="Shape 1174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5" name="Shape 1175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6" name="Shape 1176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77" name="Shape 1177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178" name="Shape 1178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0" name="Shape 1180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1" name="Shape 1181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2" name="Shape 1182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184" name="Shape 1184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185" name="Shape 1185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6" name="Shape 1186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7" name="Shape 1187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8" name="Shape 1188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9" name="Shape 1189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0" name="Shape 1190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1" name="Shape 1191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2" name="Shape 1192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3" name="Shape 1193"/>
          <p:cNvSpPr txBox="1"/>
          <p:nvPr/>
        </p:nvSpPr>
        <p:spPr>
          <a:xfrm>
            <a:off x="2978150" y="381000"/>
            <a:ext cx="3240087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Agglomerative</a:t>
            </a:r>
            <a:b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/>
          </a:p>
        </p:txBody>
      </p:sp>
      <p:sp>
        <p:nvSpPr>
          <p:cNvPr id="1194" name="Shape 1194"/>
          <p:cNvSpPr/>
          <p:nvPr/>
        </p:nvSpPr>
        <p:spPr>
          <a:xfrm>
            <a:off x="609600" y="533400"/>
            <a:ext cx="2625725" cy="2573337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Shape 1195"/>
          <p:cNvSpPr/>
          <p:nvPr/>
        </p:nvSpPr>
        <p:spPr>
          <a:xfrm>
            <a:off x="5921375" y="533400"/>
            <a:ext cx="2625725" cy="2573337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Shape 1196"/>
          <p:cNvSpPr/>
          <p:nvPr/>
        </p:nvSpPr>
        <p:spPr>
          <a:xfrm>
            <a:off x="665162" y="3665537"/>
            <a:ext cx="2627312" cy="2574925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Shape 1197"/>
          <p:cNvSpPr/>
          <p:nvPr/>
        </p:nvSpPr>
        <p:spPr>
          <a:xfrm>
            <a:off x="5921375" y="3625850"/>
            <a:ext cx="2625725" cy="2573337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Shape 1198"/>
          <p:cNvSpPr/>
          <p:nvPr/>
        </p:nvSpPr>
        <p:spPr>
          <a:xfrm>
            <a:off x="55562" y="381000"/>
            <a:ext cx="4287837" cy="6172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Shape 1199"/>
          <p:cNvSpPr/>
          <p:nvPr/>
        </p:nvSpPr>
        <p:spPr>
          <a:xfrm>
            <a:off x="4856162" y="350837"/>
            <a:ext cx="4287837" cy="6172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3-15" id="1204" name="Shape 1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05000"/>
            <a:ext cx="8077200" cy="3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/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split/cluster?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Algorithm</a:t>
            </a:r>
            <a:endParaRPr/>
          </a:p>
        </p:txBody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Divisive method Proposed by Girvan and Newman in 2002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identify edges to remove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Total amount of "flow" an edge carries between all pairs of nodes where a single unit of flow between two nodes divides itself evenly among all shortest paths between the nodes (1/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units flow along each of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 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shortest paths)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is a measure of </a:t>
            </a:r>
            <a:r>
              <a:rPr b="0" i="1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centrality</a:t>
            </a: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or importance, in a graph </a:t>
            </a:r>
            <a:r>
              <a:rPr b="0" i="0"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http://en.wikipedia.org/wiki/Centrality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17" name="Shape 1217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18" name="Shape 1218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19" name="Shape 1219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20" name="Shape 1220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21" name="Shape 1221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2" name="Shape 1222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3" name="Shape 1223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4" name="Shape 1224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225" name="Shape 1225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226" name="Shape 1226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227" name="Shape 1227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8" name="Shape 1228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0" name="Shape 1230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231" name="Shape 1231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32" name="Shape 1232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233" name="Shape 1233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4" name="Shape 1234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5" name="Shape 1235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6" name="Shape 1236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237" name="Shape 1237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238" name="Shape 1238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239" name="Shape 1239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0" name="Shape 1240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1" name="Shape 1241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2" name="Shape 1242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3" name="Shape 1243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4" name="Shape 1244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5" name="Shape 1245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7" name="Shape 1247"/>
          <p:cNvSpPr txBox="1"/>
          <p:nvPr/>
        </p:nvSpPr>
        <p:spPr>
          <a:xfrm>
            <a:off x="2978150" y="381000"/>
            <a:ext cx="3240087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Example</a:t>
            </a:r>
            <a:endParaRPr/>
          </a:p>
        </p:txBody>
      </p:sp>
      <p:sp>
        <p:nvSpPr>
          <p:cNvPr id="1248" name="Shape 1248"/>
          <p:cNvSpPr txBox="1"/>
          <p:nvPr/>
        </p:nvSpPr>
        <p:spPr>
          <a:xfrm>
            <a:off x="3327400" y="18557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total flow over edge 7-8 </a:t>
            </a:r>
            <a:endParaRPr/>
          </a:p>
        </p:txBody>
      </p:sp>
      <p:sp>
        <p:nvSpPr>
          <p:cNvPr id="1249" name="Shape 1249"/>
          <p:cNvSpPr/>
          <p:nvPr/>
        </p:nvSpPr>
        <p:spPr>
          <a:xfrm rot="3720000">
            <a:off x="4220368" y="2839243"/>
            <a:ext cx="755650" cy="223837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55" name="Shape 1255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57" name="Shape 1257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59" name="Shape 1259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0" name="Shape 1260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1" name="Shape 1261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2" name="Shape 1262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263" name="Shape 1263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265" name="Shape 1265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6" name="Shape 1266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7" name="Shape 1267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8" name="Shape 1268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70" name="Shape 1270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271" name="Shape 1271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2" name="Shape 1272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3" name="Shape 1273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4" name="Shape 1274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275" name="Shape 1275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277" name="Shape 1277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8" name="Shape 1278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9" name="Shape 1279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0" name="Shape 1280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1" name="Shape 1281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2" name="Shape 1282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3" name="Shape 1283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4" name="Shape 1284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5" name="Shape 1285"/>
          <p:cNvSpPr/>
          <p:nvPr/>
        </p:nvSpPr>
        <p:spPr>
          <a:xfrm>
            <a:off x="2347912" y="1203325"/>
            <a:ext cx="2727325" cy="203835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0231" y="9573"/>
                  <a:pt x="20462" y="19146"/>
                  <a:pt x="26358" y="31412"/>
                </a:cubicBezTo>
                <a:cubicBezTo>
                  <a:pt x="32254" y="43678"/>
                  <a:pt x="31560" y="62376"/>
                  <a:pt x="35375" y="73595"/>
                </a:cubicBezTo>
                <a:cubicBezTo>
                  <a:pt x="39190" y="84814"/>
                  <a:pt x="43121" y="94687"/>
                  <a:pt x="49248" y="98725"/>
                </a:cubicBezTo>
                <a:cubicBezTo>
                  <a:pt x="55375" y="102764"/>
                  <a:pt x="64971" y="94537"/>
                  <a:pt x="72138" y="97828"/>
                </a:cubicBezTo>
                <a:cubicBezTo>
                  <a:pt x="79306" y="101119"/>
                  <a:pt x="86011" y="115030"/>
                  <a:pt x="92254" y="118470"/>
                </a:cubicBezTo>
                <a:cubicBezTo>
                  <a:pt x="98497" y="121911"/>
                  <a:pt x="109595" y="118470"/>
                  <a:pt x="109595" y="118470"/>
                </a:cubicBezTo>
                <a:lnTo>
                  <a:pt x="120000" y="118470"/>
                </a:ln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Shape 1286"/>
          <p:cNvSpPr txBox="1"/>
          <p:nvPr/>
        </p:nvSpPr>
        <p:spPr>
          <a:xfrm>
            <a:off x="3327400" y="18557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8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292" name="Shape 1292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94" name="Shape 1294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95" name="Shape 1295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296" name="Shape 1296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7" name="Shape 1297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8" name="Shape 1298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9" name="Shape 1299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01" name="Shape 1301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02" name="Shape 1302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3" name="Shape 1303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4" name="Shape 1304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5" name="Shape 1305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06" name="Shape 1306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08" name="Shape 1308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9" name="Shape 1309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0" name="Shape 1310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1" name="Shape 1311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12" name="Shape 1312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14" name="Shape 1314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5" name="Shape 1315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6" name="Shape 1316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7" name="Shape 1317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8" name="Shape 1318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9" name="Shape 1319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0" name="Shape 1320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1" name="Shape 1321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2" name="Shape 1322"/>
          <p:cNvSpPr txBox="1"/>
          <p:nvPr/>
        </p:nvSpPr>
        <p:spPr>
          <a:xfrm>
            <a:off x="3327400" y="18557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9 </a:t>
            </a:r>
            <a:endParaRPr/>
          </a:p>
        </p:txBody>
      </p:sp>
      <p:sp>
        <p:nvSpPr>
          <p:cNvPr id="1323" name="Shape 1323"/>
          <p:cNvSpPr/>
          <p:nvPr/>
        </p:nvSpPr>
        <p:spPr>
          <a:xfrm>
            <a:off x="2346325" y="1189037"/>
            <a:ext cx="3810000" cy="201453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4120" y="11721"/>
                  <a:pt x="8240" y="23442"/>
                  <a:pt x="12480" y="30853"/>
                </a:cubicBezTo>
                <a:cubicBezTo>
                  <a:pt x="16720" y="38263"/>
                  <a:pt x="23280" y="36902"/>
                  <a:pt x="25440" y="44464"/>
                </a:cubicBezTo>
                <a:cubicBezTo>
                  <a:pt x="27600" y="52026"/>
                  <a:pt x="22960" y="66092"/>
                  <a:pt x="25440" y="76225"/>
                </a:cubicBezTo>
                <a:cubicBezTo>
                  <a:pt x="27920" y="86358"/>
                  <a:pt x="35360" y="100272"/>
                  <a:pt x="40320" y="105263"/>
                </a:cubicBezTo>
                <a:cubicBezTo>
                  <a:pt x="45280" y="110254"/>
                  <a:pt x="51200" y="103751"/>
                  <a:pt x="55200" y="106171"/>
                </a:cubicBezTo>
                <a:cubicBezTo>
                  <a:pt x="59200" y="108591"/>
                  <a:pt x="60240" y="118572"/>
                  <a:pt x="64320" y="119782"/>
                </a:cubicBezTo>
                <a:cubicBezTo>
                  <a:pt x="68400" y="120992"/>
                  <a:pt x="75280" y="116909"/>
                  <a:pt x="79680" y="113430"/>
                </a:cubicBezTo>
                <a:cubicBezTo>
                  <a:pt x="84080" y="109952"/>
                  <a:pt x="86640" y="101785"/>
                  <a:pt x="90720" y="98911"/>
                </a:cubicBezTo>
                <a:cubicBezTo>
                  <a:pt x="94800" y="96038"/>
                  <a:pt x="99280" y="100575"/>
                  <a:pt x="104160" y="96189"/>
                </a:cubicBezTo>
                <a:cubicBezTo>
                  <a:pt x="109040" y="91803"/>
                  <a:pt x="114520" y="82199"/>
                  <a:pt x="120000" y="72595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329" name="Shape 1329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330" name="Shape 1330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31" name="Shape 1331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32" name="Shape 1332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33" name="Shape 1333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4" name="Shape 1334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5" name="Shape 1335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6" name="Shape 1336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38" name="Shape 1338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39" name="Shape 1339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0" name="Shape 1340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1" name="Shape 1341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2" name="Shape 1342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43" name="Shape 1343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44" name="Shape 1344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45" name="Shape 1345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6" name="Shape 1346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7" name="Shape 1347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48" name="Shape 1348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49" name="Shape 1349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50" name="Shape 1350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51" name="Shape 1351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2" name="Shape 1352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3" name="Shape 1353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4" name="Shape 1354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5" name="Shape 1355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6" name="Shape 1356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7" name="Shape 1357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8" name="Shape 1358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9" name="Shape 1359"/>
          <p:cNvSpPr txBox="1"/>
          <p:nvPr/>
        </p:nvSpPr>
        <p:spPr>
          <a:xfrm>
            <a:off x="3327400" y="18557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unit flows over 7-8 to get from 1 to 10 </a:t>
            </a:r>
            <a:endParaRPr/>
          </a:p>
        </p:txBody>
      </p:sp>
      <p:sp>
        <p:nvSpPr>
          <p:cNvPr id="1360" name="Shape 1360"/>
          <p:cNvSpPr/>
          <p:nvPr/>
        </p:nvSpPr>
        <p:spPr>
          <a:xfrm>
            <a:off x="2386012" y="1182687"/>
            <a:ext cx="4548187" cy="2084387"/>
          </a:xfrm>
          <a:custGeom>
            <a:pathLst>
              <a:path extrusionOk="0" h="120000" w="120000">
                <a:moveTo>
                  <a:pt x="195" y="389"/>
                </a:moveTo>
                <a:cubicBezTo>
                  <a:pt x="-72" y="-194"/>
                  <a:pt x="-340" y="-779"/>
                  <a:pt x="1401" y="3899"/>
                </a:cubicBezTo>
                <a:cubicBezTo>
                  <a:pt x="3143" y="8577"/>
                  <a:pt x="7499" y="21590"/>
                  <a:pt x="10648" y="28462"/>
                </a:cubicBezTo>
                <a:cubicBezTo>
                  <a:pt x="13797" y="35334"/>
                  <a:pt x="18487" y="37966"/>
                  <a:pt x="20297" y="45131"/>
                </a:cubicBezTo>
                <a:cubicBezTo>
                  <a:pt x="22106" y="52295"/>
                  <a:pt x="19426" y="63261"/>
                  <a:pt x="21503" y="71449"/>
                </a:cubicBezTo>
                <a:cubicBezTo>
                  <a:pt x="23580" y="79637"/>
                  <a:pt x="29476" y="90457"/>
                  <a:pt x="32759" y="94258"/>
                </a:cubicBezTo>
                <a:cubicBezTo>
                  <a:pt x="36043" y="98060"/>
                  <a:pt x="37852" y="90749"/>
                  <a:pt x="41202" y="94258"/>
                </a:cubicBezTo>
                <a:cubicBezTo>
                  <a:pt x="44552" y="97768"/>
                  <a:pt x="48774" y="111219"/>
                  <a:pt x="52861" y="115313"/>
                </a:cubicBezTo>
                <a:cubicBezTo>
                  <a:pt x="56948" y="119407"/>
                  <a:pt x="62107" y="121454"/>
                  <a:pt x="65726" y="118822"/>
                </a:cubicBezTo>
                <a:cubicBezTo>
                  <a:pt x="69344" y="116191"/>
                  <a:pt x="70349" y="104786"/>
                  <a:pt x="74570" y="99522"/>
                </a:cubicBezTo>
                <a:cubicBezTo>
                  <a:pt x="78792" y="94258"/>
                  <a:pt x="87636" y="95282"/>
                  <a:pt x="91053" y="87240"/>
                </a:cubicBezTo>
                <a:cubicBezTo>
                  <a:pt x="94471" y="79198"/>
                  <a:pt x="90249" y="65162"/>
                  <a:pt x="95074" y="51272"/>
                </a:cubicBezTo>
                <a:cubicBezTo>
                  <a:pt x="99898" y="37381"/>
                  <a:pt x="109949" y="20640"/>
                  <a:pt x="120000" y="389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366" name="Shape 1366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367" name="Shape 1367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68" name="Shape 1368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69" name="Shape 1369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370" name="Shape 1370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1" name="Shape 1371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2" name="Shape 1372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3" name="Shape 1373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374" name="Shape 1374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375" name="Shape 1375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376" name="Shape 1376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7" name="Shape 1377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8" name="Shape 1378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9" name="Shape 1379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380" name="Shape 1380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381" name="Shape 1381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382" name="Shape 1382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3" name="Shape 1383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4" name="Shape 1384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5" name="Shape 1385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386" name="Shape 1386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387" name="Shape 1387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388" name="Shape 1388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9" name="Shape 1389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0" name="Shape 1390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1" name="Shape 1391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2" name="Shape 1392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3" name="Shape 1393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4" name="Shape 1394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5" name="Shape 1395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6" name="Shape 1396"/>
          <p:cNvSpPr txBox="1"/>
          <p:nvPr/>
        </p:nvSpPr>
        <p:spPr>
          <a:xfrm>
            <a:off x="2735262" y="5468937"/>
            <a:ext cx="2632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1 to nodes 8-14 </a:t>
            </a:r>
            <a:endParaRPr/>
          </a:p>
        </p:txBody>
      </p:sp>
      <p:sp>
        <p:nvSpPr>
          <p:cNvPr id="1397" name="Shape 1397"/>
          <p:cNvSpPr/>
          <p:nvPr/>
        </p:nvSpPr>
        <p:spPr>
          <a:xfrm>
            <a:off x="4856162" y="350837"/>
            <a:ext cx="3983037" cy="6172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Shape 1398"/>
          <p:cNvSpPr/>
          <p:nvPr/>
        </p:nvSpPr>
        <p:spPr>
          <a:xfrm rot="-5880000">
            <a:off x="3357562" y="4095750"/>
            <a:ext cx="1860550" cy="606425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Shape 1399"/>
          <p:cNvSpPr/>
          <p:nvPr/>
        </p:nvSpPr>
        <p:spPr>
          <a:xfrm>
            <a:off x="2378075" y="1203325"/>
            <a:ext cx="2482850" cy="2049462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2147" y="5949"/>
                  <a:pt x="4294" y="11899"/>
                  <a:pt x="7361" y="16956"/>
                </a:cubicBezTo>
                <a:cubicBezTo>
                  <a:pt x="10429" y="22013"/>
                  <a:pt x="13374" y="25732"/>
                  <a:pt x="18404" y="30343"/>
                </a:cubicBezTo>
                <a:cubicBezTo>
                  <a:pt x="23435" y="34954"/>
                  <a:pt x="33496" y="36739"/>
                  <a:pt x="37546" y="44622"/>
                </a:cubicBezTo>
                <a:cubicBezTo>
                  <a:pt x="41595" y="52506"/>
                  <a:pt x="39141" y="68719"/>
                  <a:pt x="42699" y="77643"/>
                </a:cubicBezTo>
                <a:cubicBezTo>
                  <a:pt x="46257" y="86568"/>
                  <a:pt x="51901" y="94005"/>
                  <a:pt x="58895" y="98170"/>
                </a:cubicBezTo>
                <a:cubicBezTo>
                  <a:pt x="65889" y="102335"/>
                  <a:pt x="78159" y="99360"/>
                  <a:pt x="84662" y="102632"/>
                </a:cubicBezTo>
                <a:cubicBezTo>
                  <a:pt x="91165" y="105905"/>
                  <a:pt x="92024" y="114978"/>
                  <a:pt x="97914" y="117804"/>
                </a:cubicBezTo>
                <a:cubicBezTo>
                  <a:pt x="103803" y="120630"/>
                  <a:pt x="111901" y="120109"/>
                  <a:pt x="120000" y="11958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05" name="Shape 1405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06" name="Shape 1406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07" name="Shape 1407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08" name="Shape 1408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09" name="Shape 1409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0" name="Shape 1410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1" name="Shape 1411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2" name="Shape 1412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413" name="Shape 1413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414" name="Shape 1414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415" name="Shape 1415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6" name="Shape 1416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7" name="Shape 1417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8" name="Shape 1418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19" name="Shape 1419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20" name="Shape 1420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421" name="Shape 1421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2" name="Shape 1422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3" name="Shape 1423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4" name="Shape 1424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425" name="Shape 1425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426" name="Shape 1426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427" name="Shape 1427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8" name="Shape 1428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9" name="Shape 1429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0" name="Shape 1430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1" name="Shape 1431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2" name="Shape 1432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3" name="Shape 1433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4" name="Shape 1434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5" name="Shape 1435"/>
          <p:cNvSpPr txBox="1"/>
          <p:nvPr/>
        </p:nvSpPr>
        <p:spPr>
          <a:xfrm>
            <a:off x="2735262" y="5468937"/>
            <a:ext cx="2632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2 to nodes 8-14 </a:t>
            </a:r>
            <a:endParaRPr/>
          </a:p>
        </p:txBody>
      </p:sp>
      <p:sp>
        <p:nvSpPr>
          <p:cNvPr id="1436" name="Shape 1436"/>
          <p:cNvSpPr/>
          <p:nvPr/>
        </p:nvSpPr>
        <p:spPr>
          <a:xfrm>
            <a:off x="4856162" y="350837"/>
            <a:ext cx="3983037" cy="6172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Shape 1437"/>
          <p:cNvSpPr/>
          <p:nvPr/>
        </p:nvSpPr>
        <p:spPr>
          <a:xfrm rot="-5880000">
            <a:off x="3357562" y="4095750"/>
            <a:ext cx="1860550" cy="606425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Shape 1438"/>
          <p:cNvSpPr/>
          <p:nvPr/>
        </p:nvSpPr>
        <p:spPr>
          <a:xfrm>
            <a:off x="1630362" y="2359025"/>
            <a:ext cx="3230562" cy="827087"/>
          </a:xfrm>
          <a:custGeom>
            <a:pathLst>
              <a:path extrusionOk="0" h="120000" w="120000">
                <a:moveTo>
                  <a:pt x="0" y="4892"/>
                </a:moveTo>
                <a:cubicBezTo>
                  <a:pt x="7452" y="655"/>
                  <a:pt x="14905" y="-3581"/>
                  <a:pt x="19811" y="4892"/>
                </a:cubicBezTo>
                <a:cubicBezTo>
                  <a:pt x="24716" y="13365"/>
                  <a:pt x="24150" y="44681"/>
                  <a:pt x="29433" y="55734"/>
                </a:cubicBezTo>
                <a:cubicBezTo>
                  <a:pt x="34716" y="66786"/>
                  <a:pt x="41792" y="67892"/>
                  <a:pt x="51509" y="71207"/>
                </a:cubicBezTo>
                <a:cubicBezTo>
                  <a:pt x="61226" y="74523"/>
                  <a:pt x="79622" y="68628"/>
                  <a:pt x="87735" y="75628"/>
                </a:cubicBezTo>
                <a:cubicBezTo>
                  <a:pt x="95849" y="82628"/>
                  <a:pt x="94811" y="105839"/>
                  <a:pt x="100188" y="113207"/>
                </a:cubicBezTo>
                <a:cubicBezTo>
                  <a:pt x="105566" y="120576"/>
                  <a:pt x="112783" y="120207"/>
                  <a:pt x="120000" y="119839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0" y="1143000"/>
            <a:ext cx="2667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</a:t>
            </a:r>
            <a:b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Maps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3500" y="228600"/>
            <a:ext cx="6510337" cy="641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44" name="Shape 1444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45" name="Shape 1445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46" name="Shape 1446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47" name="Shape 1447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48" name="Shape 1448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9" name="Shape 1449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0" name="Shape 1450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1" name="Shape 1451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452" name="Shape 1452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453" name="Shape 1453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454" name="Shape 1454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5" name="Shape 1455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6" name="Shape 1456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7" name="Shape 1457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58" name="Shape 1458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59" name="Shape 1459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460" name="Shape 1460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1" name="Shape 1461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2" name="Shape 1462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3" name="Shape 1463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464" name="Shape 1464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465" name="Shape 1465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466" name="Shape 1466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7" name="Shape 1467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8" name="Shape 1468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9" name="Shape 1469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0" name="Shape 1470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1" name="Shape 1471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2" name="Shape 1472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3" name="Shape 1473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4" name="Shape 1474"/>
          <p:cNvSpPr txBox="1"/>
          <p:nvPr/>
        </p:nvSpPr>
        <p:spPr>
          <a:xfrm>
            <a:off x="2735262" y="5468937"/>
            <a:ext cx="2632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total units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to get from 3 to nodes 8-14 </a:t>
            </a:r>
            <a:endParaRPr/>
          </a:p>
        </p:txBody>
      </p:sp>
      <p:sp>
        <p:nvSpPr>
          <p:cNvPr id="1475" name="Shape 1475"/>
          <p:cNvSpPr/>
          <p:nvPr/>
        </p:nvSpPr>
        <p:spPr>
          <a:xfrm>
            <a:off x="4856162" y="350837"/>
            <a:ext cx="3983037" cy="6172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Shape 1476"/>
          <p:cNvSpPr/>
          <p:nvPr/>
        </p:nvSpPr>
        <p:spPr>
          <a:xfrm rot="-5880000">
            <a:off x="3357562" y="4095750"/>
            <a:ext cx="1860550" cy="606425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3094037" y="2316162"/>
            <a:ext cx="1766887" cy="944562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10948" y="29389"/>
                  <a:pt x="21896" y="58779"/>
                  <a:pt x="32068" y="69760"/>
                </a:cubicBezTo>
                <a:cubicBezTo>
                  <a:pt x="42241" y="80741"/>
                  <a:pt x="51724" y="58133"/>
                  <a:pt x="61034" y="65885"/>
                </a:cubicBezTo>
                <a:cubicBezTo>
                  <a:pt x="70344" y="73636"/>
                  <a:pt x="78103" y="107870"/>
                  <a:pt x="87931" y="116267"/>
                </a:cubicBezTo>
                <a:cubicBezTo>
                  <a:pt x="97758" y="124665"/>
                  <a:pt x="120000" y="116267"/>
                  <a:pt x="120000" y="116267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483" name="Shape 1483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484" name="Shape 1484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85" name="Shape 1485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86" name="Shape 1486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487" name="Shape 1487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8" name="Shape 1488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9" name="Shape 1489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0" name="Shape 1490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491" name="Shape 1491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492" name="Shape 1492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493" name="Shape 1493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4" name="Shape 1494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5" name="Shape 1495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6" name="Shape 1496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497" name="Shape 1497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498" name="Shape 1498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499" name="Shape 1499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0" name="Shape 1500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1" name="Shape 1501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2" name="Shape 1502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03" name="Shape 1503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04" name="Shape 1504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05" name="Shape 1505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6" name="Shape 1506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7" name="Shape 1507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8" name="Shape 1508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9" name="Shape 1509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0" name="Shape 1510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1" name="Shape 1511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2" name="Shape 1512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3" name="Shape 1513"/>
          <p:cNvSpPr txBox="1"/>
          <p:nvPr/>
        </p:nvSpPr>
        <p:spPr>
          <a:xfrm>
            <a:off x="3281362" y="207962"/>
            <a:ext cx="26336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x 7 = 49 total units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over 7-8 from nodes 1-7 to 8-14 </a:t>
            </a:r>
            <a:endParaRPr/>
          </a:p>
        </p:txBody>
      </p:sp>
      <p:sp>
        <p:nvSpPr>
          <p:cNvPr id="1514" name="Shape 1514"/>
          <p:cNvSpPr/>
          <p:nvPr/>
        </p:nvSpPr>
        <p:spPr>
          <a:xfrm>
            <a:off x="4953000" y="457200"/>
            <a:ext cx="3803650" cy="58674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Shape 1515"/>
          <p:cNvSpPr/>
          <p:nvPr/>
        </p:nvSpPr>
        <p:spPr>
          <a:xfrm rot="4140000">
            <a:off x="3572668" y="2120106"/>
            <a:ext cx="1919287" cy="371475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Shape 1516"/>
          <p:cNvSpPr/>
          <p:nvPr/>
        </p:nvSpPr>
        <p:spPr>
          <a:xfrm>
            <a:off x="381000" y="533400"/>
            <a:ext cx="3906837" cy="5791200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22" name="Shape 1522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23" name="Shape 1523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24" name="Shape 1524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526" name="Shape 1526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7" name="Shape 1527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8" name="Shape 1528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9" name="Shape 1529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30" name="Shape 1530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532" name="Shape 1532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3" name="Shape 1533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4" name="Shape 1534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5" name="Shape 1535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36" name="Shape 1536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37" name="Shape 1537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38" name="Shape 1538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9" name="Shape 1539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0" name="Shape 1540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1" name="Shape 1541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42" name="Shape 1542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43" name="Shape 1543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44" name="Shape 1544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5" name="Shape 1545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6" name="Shape 1546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7" name="Shape 1547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8" name="Shape 1548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49" name="Shape 1549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0" name="Shape 1550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1" name="Shape 1551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2" name="Shape 1552"/>
          <p:cNvSpPr txBox="1"/>
          <p:nvPr/>
        </p:nvSpPr>
        <p:spPr>
          <a:xfrm>
            <a:off x="2994025" y="742950"/>
            <a:ext cx="28654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betweenness </a:t>
            </a: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49</a:t>
            </a:r>
            <a:endParaRPr/>
          </a:p>
        </p:txBody>
      </p:sp>
      <p:sp>
        <p:nvSpPr>
          <p:cNvPr id="1553" name="Shape 1553"/>
          <p:cNvSpPr/>
          <p:nvPr/>
        </p:nvSpPr>
        <p:spPr>
          <a:xfrm rot="4140000">
            <a:off x="3572668" y="2120106"/>
            <a:ext cx="1919287" cy="371475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59" name="Shape 1559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60" name="Shape 1560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61" name="Shape 1561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62" name="Shape 1562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563" name="Shape 1563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65" name="Shape 1565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6" name="Shape 1566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567" name="Shape 1567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568" name="Shape 1568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569" name="Shape 1569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0" name="Shape 1570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1" name="Shape 1571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2" name="Shape 1572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573" name="Shape 1573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574" name="Shape 1574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575" name="Shape 1575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6" name="Shape 1576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7" name="Shape 1577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8" name="Shape 1578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579" name="Shape 1579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580" name="Shape 1580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581" name="Shape 1581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2" name="Shape 1582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3" name="Shape 1583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4" name="Shape 1584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5" name="Shape 1585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6" name="Shape 1586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7" name="Shape 1587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8" name="Shape 1588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9" name="Shape 1589"/>
          <p:cNvSpPr txBox="1"/>
          <p:nvPr/>
        </p:nvSpPr>
        <p:spPr>
          <a:xfrm>
            <a:off x="3281362" y="1603375"/>
            <a:ext cx="26336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3-7 </a:t>
            </a:r>
            <a:endParaRPr/>
          </a:p>
        </p:txBody>
      </p:sp>
      <p:sp>
        <p:nvSpPr>
          <p:cNvPr id="1590" name="Shape 1590"/>
          <p:cNvSpPr/>
          <p:nvPr/>
        </p:nvSpPr>
        <p:spPr>
          <a:xfrm rot="7680000">
            <a:off x="3291681" y="2499518"/>
            <a:ext cx="568325" cy="182562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596" name="Shape 1596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597" name="Shape 1597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98" name="Shape 1598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99" name="Shape 1599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00" name="Shape 1600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1" name="Shape 1601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2" name="Shape 1602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3" name="Shape 1603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04" name="Shape 1604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05" name="Shape 1605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606" name="Shape 1606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7" name="Shape 1607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08" name="Shape 1608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9" name="Shape 1609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10" name="Shape 1610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11" name="Shape 1611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612" name="Shape 1612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3" name="Shape 1613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4" name="Shape 1614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5" name="Shape 1615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16" name="Shape 1616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617" name="Shape 1617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618" name="Shape 1618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9" name="Shape 1619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0" name="Shape 1620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1" name="Shape 1621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2" name="Shape 1622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3" name="Shape 1623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4" name="Shape 1624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25" name="Shape 1625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6" name="Shape 1626"/>
          <p:cNvSpPr txBox="1"/>
          <p:nvPr/>
        </p:nvSpPr>
        <p:spPr>
          <a:xfrm>
            <a:off x="3327400" y="1160462"/>
            <a:ext cx="263207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units flow from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1-3 to each 4-14 node,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total =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x 11 = 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27" name="Shape 1627"/>
          <p:cNvSpPr/>
          <p:nvPr/>
        </p:nvSpPr>
        <p:spPr>
          <a:xfrm rot="7680000">
            <a:off x="3291681" y="2499518"/>
            <a:ext cx="568325" cy="182562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Shape 1628"/>
          <p:cNvSpPr/>
          <p:nvPr/>
        </p:nvSpPr>
        <p:spPr>
          <a:xfrm>
            <a:off x="533400" y="533400"/>
            <a:ext cx="2794000" cy="2465387"/>
          </a:xfrm>
          <a:prstGeom prst="ellipse">
            <a:avLst/>
          </a:pr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Shape 1629"/>
          <p:cNvSpPr/>
          <p:nvPr/>
        </p:nvSpPr>
        <p:spPr>
          <a:xfrm>
            <a:off x="533400" y="533400"/>
            <a:ext cx="8147050" cy="6113462"/>
          </a:xfrm>
          <a:custGeom>
            <a:pathLst>
              <a:path extrusionOk="0" h="120000" w="120000">
                <a:moveTo>
                  <a:pt x="22112" y="69448"/>
                </a:moveTo>
                <a:cubicBezTo>
                  <a:pt x="29880" y="63951"/>
                  <a:pt x="38515" y="51206"/>
                  <a:pt x="46609" y="47265"/>
                </a:cubicBezTo>
                <a:cubicBezTo>
                  <a:pt x="54702" y="43325"/>
                  <a:pt x="63373" y="52811"/>
                  <a:pt x="70672" y="45806"/>
                </a:cubicBezTo>
                <a:cubicBezTo>
                  <a:pt x="77970" y="38801"/>
                  <a:pt x="84185" y="11657"/>
                  <a:pt x="90400" y="5235"/>
                </a:cubicBezTo>
                <a:cubicBezTo>
                  <a:pt x="96614" y="-1185"/>
                  <a:pt x="103045" y="-2985"/>
                  <a:pt x="107959" y="7278"/>
                </a:cubicBezTo>
                <a:cubicBezTo>
                  <a:pt x="112873" y="17543"/>
                  <a:pt x="121075" y="48968"/>
                  <a:pt x="119883" y="66821"/>
                </a:cubicBezTo>
                <a:cubicBezTo>
                  <a:pt x="118690" y="84674"/>
                  <a:pt x="116992" y="106321"/>
                  <a:pt x="100805" y="114396"/>
                </a:cubicBezTo>
                <a:cubicBezTo>
                  <a:pt x="84619" y="122472"/>
                  <a:pt x="39563" y="120964"/>
                  <a:pt x="22762" y="115272"/>
                </a:cubicBezTo>
                <a:cubicBezTo>
                  <a:pt x="5961" y="109581"/>
                  <a:pt x="0" y="87884"/>
                  <a:pt x="0" y="80247"/>
                </a:cubicBezTo>
                <a:cubicBezTo>
                  <a:pt x="0" y="72610"/>
                  <a:pt x="14344" y="74945"/>
                  <a:pt x="22112" y="69448"/>
                </a:cubicBezTo>
                <a:close/>
              </a:path>
            </a:pathLst>
          </a:cu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35" name="Shape 1635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36" name="Shape 1636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37" name="Shape 1637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38" name="Shape 1638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39" name="Shape 1639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0" name="Shape 1640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1" name="Shape 1641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2" name="Shape 1642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43" name="Shape 1643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44" name="Shape 1644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645" name="Shape 1645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6" name="Shape 1646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7" name="Shape 1647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8" name="Shape 1648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49" name="Shape 1649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50" name="Shape 1650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651" name="Shape 1651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2" name="Shape 1652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3" name="Shape 1653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4" name="Shape 1654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55" name="Shape 1655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656" name="Shape 1656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657" name="Shape 1657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8" name="Shape 1658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59" name="Shape 1659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0" name="Shape 1660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1" name="Shape 1661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2" name="Shape 1662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3" name="Shape 1663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64" name="Shape 1664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5" name="Shape 1665"/>
          <p:cNvSpPr txBox="1"/>
          <p:nvPr/>
        </p:nvSpPr>
        <p:spPr>
          <a:xfrm>
            <a:off x="3259137" y="712787"/>
            <a:ext cx="2633662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33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edge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Shape 1666"/>
          <p:cNvSpPr txBox="1"/>
          <p:nvPr/>
        </p:nvSpPr>
        <p:spPr>
          <a:xfrm>
            <a:off x="3198812" y="248443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67" name="Shape 1667"/>
          <p:cNvSpPr txBox="1"/>
          <p:nvPr/>
        </p:nvSpPr>
        <p:spPr>
          <a:xfrm>
            <a:off x="3198812" y="381793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68" name="Shape 1668"/>
          <p:cNvSpPr txBox="1"/>
          <p:nvPr/>
        </p:nvSpPr>
        <p:spPr>
          <a:xfrm>
            <a:off x="5475287" y="243681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669" name="Shape 1669"/>
          <p:cNvSpPr txBox="1"/>
          <p:nvPr/>
        </p:nvSpPr>
        <p:spPr>
          <a:xfrm>
            <a:off x="5403850" y="380841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Shape 1674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675" name="Shape 1675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676" name="Shape 1676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77" name="Shape 1677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78" name="Shape 1678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679" name="Shape 1679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0" name="Shape 1680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1" name="Shape 1681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2" name="Shape 1682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683" name="Shape 1683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684" name="Shape 1684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685" name="Shape 1685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6" name="Shape 1686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7" name="Shape 1687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8" name="Shape 1688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689" name="Shape 1689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90" name="Shape 1690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691" name="Shape 1691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2" name="Shape 1692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3" name="Shape 1693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4" name="Shape 1694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695" name="Shape 1695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696" name="Shape 1696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697" name="Shape 1697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8" name="Shape 1698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9" name="Shape 1699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0" name="Shape 1700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1" name="Shape 1701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2" name="Shape 1702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3" name="Shape 1703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4" name="Shape 1704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5" name="Shape 1705"/>
          <p:cNvSpPr txBox="1"/>
          <p:nvPr/>
        </p:nvSpPr>
        <p:spPr>
          <a:xfrm>
            <a:off x="3032125" y="8905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1-3</a:t>
            </a:r>
            <a:endParaRPr/>
          </a:p>
        </p:txBody>
      </p:sp>
      <p:sp>
        <p:nvSpPr>
          <p:cNvPr id="1706" name="Shape 1706"/>
          <p:cNvSpPr/>
          <p:nvPr/>
        </p:nvSpPr>
        <p:spPr>
          <a:xfrm rot="7680000">
            <a:off x="2498725" y="1355725"/>
            <a:ext cx="568325" cy="184150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Shape 1711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712" name="Shape 1712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713" name="Shape 1713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15" name="Shape 1715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716" name="Shape 1716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7" name="Shape 1717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8" name="Shape 1718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9" name="Shape 1719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720" name="Shape 1720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722" name="Shape 1722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3" name="Shape 1723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4" name="Shape 1724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5" name="Shape 1725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27" name="Shape 1727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728" name="Shape 1728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9" name="Shape 1729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0" name="Shape 1730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1" name="Shape 1731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732" name="Shape 1732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33" name="Shape 1733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734" name="Shape 1734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5" name="Shape 1735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6" name="Shape 1736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7" name="Shape 1737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8" name="Shape 1738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9" name="Shape 1739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0" name="Shape 1740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1" name="Shape 1741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2" name="Shape 1742"/>
          <p:cNvSpPr txBox="1"/>
          <p:nvPr/>
        </p:nvSpPr>
        <p:spPr>
          <a:xfrm>
            <a:off x="3235325" y="890587"/>
            <a:ext cx="26336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Carries all flow to node 1 except from node 2,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12</a:t>
            </a:r>
            <a:endParaRPr/>
          </a:p>
        </p:txBody>
      </p:sp>
      <p:sp>
        <p:nvSpPr>
          <p:cNvPr id="1743" name="Shape 1743"/>
          <p:cNvSpPr/>
          <p:nvPr/>
        </p:nvSpPr>
        <p:spPr>
          <a:xfrm rot="7680000">
            <a:off x="2492375" y="1255712"/>
            <a:ext cx="785812" cy="271462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731837" y="496887"/>
            <a:ext cx="7878762" cy="6037262"/>
          </a:xfrm>
          <a:custGeom>
            <a:pathLst>
              <a:path extrusionOk="0" h="120000" w="120000">
                <a:moveTo>
                  <a:pt x="14159" y="50708"/>
                </a:moveTo>
                <a:cubicBezTo>
                  <a:pt x="16690" y="40963"/>
                  <a:pt x="19220" y="31218"/>
                  <a:pt x="22607" y="27077"/>
                </a:cubicBezTo>
                <a:cubicBezTo>
                  <a:pt x="25994" y="22937"/>
                  <a:pt x="29381" y="21978"/>
                  <a:pt x="34480" y="25866"/>
                </a:cubicBezTo>
                <a:cubicBezTo>
                  <a:pt x="39579" y="29753"/>
                  <a:pt x="47228" y="47426"/>
                  <a:pt x="53202" y="50405"/>
                </a:cubicBezTo>
                <a:cubicBezTo>
                  <a:pt x="59177" y="53384"/>
                  <a:pt x="63705" y="52021"/>
                  <a:pt x="70327" y="43740"/>
                </a:cubicBezTo>
                <a:cubicBezTo>
                  <a:pt x="76948" y="35459"/>
                  <a:pt x="85015" y="4305"/>
                  <a:pt x="92931" y="720"/>
                </a:cubicBezTo>
                <a:cubicBezTo>
                  <a:pt x="100846" y="-2864"/>
                  <a:pt x="113784" y="7335"/>
                  <a:pt x="117818" y="22230"/>
                </a:cubicBezTo>
                <a:cubicBezTo>
                  <a:pt x="121852" y="37125"/>
                  <a:pt x="119492" y="74490"/>
                  <a:pt x="117133" y="90092"/>
                </a:cubicBezTo>
                <a:cubicBezTo>
                  <a:pt x="114774" y="105695"/>
                  <a:pt x="120558" y="111552"/>
                  <a:pt x="103662" y="115844"/>
                </a:cubicBezTo>
                <a:cubicBezTo>
                  <a:pt x="86766" y="120135"/>
                  <a:pt x="33034" y="122509"/>
                  <a:pt x="15757" y="115844"/>
                </a:cubicBezTo>
                <a:cubicBezTo>
                  <a:pt x="-1518" y="109179"/>
                  <a:pt x="193" y="86861"/>
                  <a:pt x="3" y="75853"/>
                </a:cubicBezTo>
                <a:cubicBezTo>
                  <a:pt x="-186" y="64846"/>
                  <a:pt x="7214" y="57322"/>
                  <a:pt x="14616" y="49799"/>
                </a:cubicBezTo>
              </a:path>
            </a:pathLst>
          </a:custGeom>
          <a:noFill/>
          <a:ln cap="flat" cmpd="sng" w="25400">
            <a:solidFill>
              <a:srgbClr val="E46C0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Shape 1749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750" name="Shape 1750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752" name="Shape 1752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53" name="Shape 1753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754" name="Shape 1754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5" name="Shape 1755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6" name="Shape 1756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7" name="Shape 1757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758" name="Shape 1758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759" name="Shape 1759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760" name="Shape 1760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1" name="Shape 1761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2" name="Shape 1762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3" name="Shape 1763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764" name="Shape 1764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65" name="Shape 1765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766" name="Shape 1766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7" name="Shape 1767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8" name="Shape 1768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9" name="Shape 1769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770" name="Shape 1770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71" name="Shape 1771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772" name="Shape 1772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3" name="Shape 1773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4" name="Shape 1774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5" name="Shape 1775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6" name="Shape 1776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7" name="Shape 1777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8" name="Shape 1778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9" name="Shape 1779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0" name="Shape 1780"/>
          <p:cNvSpPr txBox="1"/>
          <p:nvPr/>
        </p:nvSpPr>
        <p:spPr>
          <a:xfrm>
            <a:off x="3327400" y="890587"/>
            <a:ext cx="2632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edge</a:t>
            </a:r>
            <a:endParaRPr/>
          </a:p>
        </p:txBody>
      </p:sp>
      <p:sp>
        <p:nvSpPr>
          <p:cNvPr id="1781" name="Shape 1781"/>
          <p:cNvSpPr txBox="1"/>
          <p:nvPr/>
        </p:nvSpPr>
        <p:spPr>
          <a:xfrm>
            <a:off x="1611312" y="222408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2" name="Shape 1782"/>
          <p:cNvSpPr txBox="1"/>
          <p:nvPr/>
        </p:nvSpPr>
        <p:spPr>
          <a:xfrm>
            <a:off x="2336800" y="12477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3" name="Shape 1783"/>
          <p:cNvSpPr txBox="1"/>
          <p:nvPr/>
        </p:nvSpPr>
        <p:spPr>
          <a:xfrm>
            <a:off x="6221412" y="12525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4" name="Shape 1784"/>
          <p:cNvSpPr txBox="1"/>
          <p:nvPr/>
        </p:nvSpPr>
        <p:spPr>
          <a:xfrm>
            <a:off x="6991350" y="222408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5" name="Shape 1785"/>
          <p:cNvSpPr txBox="1"/>
          <p:nvPr/>
        </p:nvSpPr>
        <p:spPr>
          <a:xfrm>
            <a:off x="6991350" y="4186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6" name="Shape 1786"/>
          <p:cNvSpPr txBox="1"/>
          <p:nvPr/>
        </p:nvSpPr>
        <p:spPr>
          <a:xfrm>
            <a:off x="1666875" y="41608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7" name="Shape 1787"/>
          <p:cNvSpPr txBox="1"/>
          <p:nvPr/>
        </p:nvSpPr>
        <p:spPr>
          <a:xfrm>
            <a:off x="2382837" y="5075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788" name="Shape 1788"/>
          <p:cNvSpPr txBox="1"/>
          <p:nvPr/>
        </p:nvSpPr>
        <p:spPr>
          <a:xfrm>
            <a:off x="6218237" y="5075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hape 1793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794" name="Shape 1794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795" name="Shape 1795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796" name="Shape 1796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97" name="Shape 1797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798" name="Shape 1798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9" name="Shape 1799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0" name="Shape 1800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1" name="Shape 1801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02" name="Shape 1802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03" name="Shape 1803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04" name="Shape 1804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5" name="Shape 1805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6" name="Shape 1806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7" name="Shape 1807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808" name="Shape 1808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09" name="Shape 1809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810" name="Shape 1810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1" name="Shape 1811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2" name="Shape 1812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3" name="Shape 1813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816" name="Shape 1816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7" name="Shape 1817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8" name="Shape 1818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9" name="Shape 1819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0" name="Shape 1820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1" name="Shape 1821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2" name="Shape 1822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3" name="Shape 1823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4" name="Shape 1824"/>
          <p:cNvSpPr txBox="1"/>
          <p:nvPr/>
        </p:nvSpPr>
        <p:spPr>
          <a:xfrm>
            <a:off x="3032125" y="890587"/>
            <a:ext cx="26320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for edge 1-2</a:t>
            </a:r>
            <a:endParaRPr/>
          </a:p>
        </p:txBody>
      </p:sp>
      <p:sp>
        <p:nvSpPr>
          <p:cNvPr id="1825" name="Shape 1825"/>
          <p:cNvSpPr/>
          <p:nvPr/>
        </p:nvSpPr>
        <p:spPr>
          <a:xfrm>
            <a:off x="1493837" y="1417637"/>
            <a:ext cx="1782762" cy="33813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92478" y="11710"/>
                  <a:pt x="64957" y="23421"/>
                  <a:pt x="54358" y="43238"/>
                </a:cubicBezTo>
                <a:cubicBezTo>
                  <a:pt x="43760" y="63056"/>
                  <a:pt x="65470" y="112600"/>
                  <a:pt x="56410" y="118906"/>
                </a:cubicBezTo>
                <a:cubicBezTo>
                  <a:pt x="47350" y="125212"/>
                  <a:pt x="23675" y="103142"/>
                  <a:pt x="0" y="81072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381000" y="990600"/>
            <a:ext cx="3200400" cy="1920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Tweets containing "obamacare"</a:t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1237" y="266700"/>
            <a:ext cx="5514975" cy="63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381000" y="6172200"/>
            <a:ext cx="259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http://www.nodexlgraphgallery.org/Pages/Graph.aspx?graphID=514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831" name="Shape 1831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832" name="Shape 1832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33" name="Shape 1833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34" name="Shape 1834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35" name="Shape 1835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6" name="Shape 1836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7" name="Shape 1837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8" name="Shape 1838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39" name="Shape 1839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40" name="Shape 1840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41" name="Shape 1841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2" name="Shape 1842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3" name="Shape 1843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4" name="Shape 1844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845" name="Shape 1845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46" name="Shape 1846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847" name="Shape 1847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8" name="Shape 1848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9" name="Shape 1849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0" name="Shape 1850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851" name="Shape 1851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52" name="Shape 1852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853" name="Shape 1853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4" name="Shape 1854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5" name="Shape 1855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6" name="Shape 1856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7" name="Shape 1857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8" name="Shape 1858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9" name="Shape 1859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60" name="Shape 1860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61" name="Shape 1861"/>
          <p:cNvSpPr txBox="1"/>
          <p:nvPr/>
        </p:nvSpPr>
        <p:spPr>
          <a:xfrm>
            <a:off x="3032125" y="890587"/>
            <a:ext cx="2632075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carries flow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1 to 2, so </a:t>
            </a:r>
            <a:b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</a:t>
            </a:r>
            <a:endParaRPr/>
          </a:p>
        </p:txBody>
      </p:sp>
      <p:sp>
        <p:nvSpPr>
          <p:cNvPr id="1862" name="Shape 1862"/>
          <p:cNvSpPr/>
          <p:nvPr/>
        </p:nvSpPr>
        <p:spPr>
          <a:xfrm>
            <a:off x="1493837" y="1417637"/>
            <a:ext cx="1782762" cy="338137"/>
          </a:xfrm>
          <a:custGeom>
            <a:pathLst>
              <a:path extrusionOk="0" h="120000" w="120000">
                <a:moveTo>
                  <a:pt x="120000" y="0"/>
                </a:moveTo>
                <a:cubicBezTo>
                  <a:pt x="92478" y="11710"/>
                  <a:pt x="64957" y="23421"/>
                  <a:pt x="54358" y="43238"/>
                </a:cubicBezTo>
                <a:cubicBezTo>
                  <a:pt x="43760" y="63056"/>
                  <a:pt x="65470" y="112600"/>
                  <a:pt x="56410" y="118906"/>
                </a:cubicBezTo>
                <a:cubicBezTo>
                  <a:pt x="47350" y="125212"/>
                  <a:pt x="23675" y="103142"/>
                  <a:pt x="0" y="81072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868" name="Shape 1868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869" name="Shape 1869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870" name="Shape 1870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871" name="Shape 1871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872" name="Shape 1872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3" name="Shape 1873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4" name="Shape 1874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5" name="Shape 1875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876" name="Shape 1876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877" name="Shape 1877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878" name="Shape 1878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9" name="Shape 1879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0" name="Shape 1880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1" name="Shape 1881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882" name="Shape 1882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883" name="Shape 1883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884" name="Shape 1884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5" name="Shape 1885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6" name="Shape 1886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7" name="Shape 1887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888" name="Shape 1888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889" name="Shape 1889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890" name="Shape 1890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1" name="Shape 1891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2" name="Shape 1892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3" name="Shape 1893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4" name="Shape 1894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5" name="Shape 1895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6" name="Shape 1896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7" name="Shape 1897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8" name="Shape 1898"/>
          <p:cNvSpPr txBox="1"/>
          <p:nvPr/>
        </p:nvSpPr>
        <p:spPr>
          <a:xfrm>
            <a:off x="3108325" y="890587"/>
            <a:ext cx="2911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= 1</a:t>
            </a:r>
            <a:b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symmetric edge</a:t>
            </a:r>
            <a:endParaRPr/>
          </a:p>
        </p:txBody>
      </p:sp>
      <p:sp>
        <p:nvSpPr>
          <p:cNvPr id="1899" name="Shape 1899"/>
          <p:cNvSpPr txBox="1"/>
          <p:nvPr/>
        </p:nvSpPr>
        <p:spPr>
          <a:xfrm>
            <a:off x="946150" y="1247775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00" name="Shape 1900"/>
          <p:cNvSpPr txBox="1"/>
          <p:nvPr/>
        </p:nvSpPr>
        <p:spPr>
          <a:xfrm>
            <a:off x="1001712" y="516096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01" name="Shape 1901"/>
          <p:cNvSpPr txBox="1"/>
          <p:nvPr/>
        </p:nvSpPr>
        <p:spPr>
          <a:xfrm>
            <a:off x="7656512" y="12477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02" name="Shape 1902"/>
          <p:cNvSpPr txBox="1"/>
          <p:nvPr/>
        </p:nvSpPr>
        <p:spPr>
          <a:xfrm>
            <a:off x="7620000" y="50704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908" name="Shape 1908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909" name="Shape 1909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911" name="Shape 1911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912" name="Shape 1912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3" name="Shape 1913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4" name="Shape 1914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5" name="Shape 1915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916" name="Shape 1916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917" name="Shape 1917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918" name="Shape 1918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9" name="Shape 1919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0" name="Shape 1920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1" name="Shape 1921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922" name="Shape 1922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923" name="Shape 1923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924" name="Shape 1924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5" name="Shape 1925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6" name="Shape 1926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7" name="Shape 1927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29" name="Shape 1929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930" name="Shape 1930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1" name="Shape 1931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2" name="Shape 1932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3" name="Shape 1933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4" name="Shape 1934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5" name="Shape 1935"/>
          <p:cNvCxnSpPr/>
          <p:nvPr/>
        </p:nvCxnSpPr>
        <p:spPr>
          <a:xfrm flipH="1">
            <a:off x="4159250" y="3367087"/>
            <a:ext cx="876300" cy="15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6" name="Shape 1936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7" name="Shape 1937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8" name="Shape 1938"/>
          <p:cNvSpPr txBox="1"/>
          <p:nvPr/>
        </p:nvSpPr>
        <p:spPr>
          <a:xfrm>
            <a:off x="3108325" y="890587"/>
            <a:ext cx="2911475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with highest betweenness</a:t>
            </a:r>
            <a:endParaRPr/>
          </a:p>
        </p:txBody>
      </p:sp>
      <p:sp>
        <p:nvSpPr>
          <p:cNvPr id="1939" name="Shape 1939"/>
          <p:cNvSpPr txBox="1"/>
          <p:nvPr/>
        </p:nvSpPr>
        <p:spPr>
          <a:xfrm>
            <a:off x="946150" y="1247775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40" name="Shape 1940"/>
          <p:cNvSpPr txBox="1"/>
          <p:nvPr/>
        </p:nvSpPr>
        <p:spPr>
          <a:xfrm>
            <a:off x="1001712" y="516096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41" name="Shape 1941"/>
          <p:cNvSpPr txBox="1"/>
          <p:nvPr/>
        </p:nvSpPr>
        <p:spPr>
          <a:xfrm>
            <a:off x="7656512" y="12477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42" name="Shape 1942"/>
          <p:cNvSpPr txBox="1"/>
          <p:nvPr/>
        </p:nvSpPr>
        <p:spPr>
          <a:xfrm>
            <a:off x="7620000" y="50704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43" name="Shape 1943"/>
          <p:cNvSpPr txBox="1"/>
          <p:nvPr/>
        </p:nvSpPr>
        <p:spPr>
          <a:xfrm>
            <a:off x="1611312" y="222408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4" name="Shape 1944"/>
          <p:cNvSpPr txBox="1"/>
          <p:nvPr/>
        </p:nvSpPr>
        <p:spPr>
          <a:xfrm>
            <a:off x="2336800" y="1247775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5" name="Shape 1945"/>
          <p:cNvSpPr txBox="1"/>
          <p:nvPr/>
        </p:nvSpPr>
        <p:spPr>
          <a:xfrm>
            <a:off x="6196012" y="125571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6" name="Shape 1946"/>
          <p:cNvSpPr txBox="1"/>
          <p:nvPr/>
        </p:nvSpPr>
        <p:spPr>
          <a:xfrm>
            <a:off x="6991350" y="222408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7" name="Shape 1947"/>
          <p:cNvSpPr txBox="1"/>
          <p:nvPr/>
        </p:nvSpPr>
        <p:spPr>
          <a:xfrm>
            <a:off x="6991350" y="4186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8" name="Shape 1948"/>
          <p:cNvSpPr txBox="1"/>
          <p:nvPr/>
        </p:nvSpPr>
        <p:spPr>
          <a:xfrm>
            <a:off x="1666875" y="41608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49" name="Shape 1949"/>
          <p:cNvSpPr txBox="1"/>
          <p:nvPr/>
        </p:nvSpPr>
        <p:spPr>
          <a:xfrm>
            <a:off x="2382837" y="5075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50" name="Shape 1950"/>
          <p:cNvSpPr txBox="1"/>
          <p:nvPr/>
        </p:nvSpPr>
        <p:spPr>
          <a:xfrm>
            <a:off x="6218237" y="50752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51" name="Shape 1951"/>
          <p:cNvSpPr txBox="1"/>
          <p:nvPr/>
        </p:nvSpPr>
        <p:spPr>
          <a:xfrm>
            <a:off x="3198812" y="248443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52" name="Shape 1952"/>
          <p:cNvSpPr txBox="1"/>
          <p:nvPr/>
        </p:nvSpPr>
        <p:spPr>
          <a:xfrm>
            <a:off x="3198812" y="3817937"/>
            <a:ext cx="59213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53" name="Shape 1953"/>
          <p:cNvSpPr txBox="1"/>
          <p:nvPr/>
        </p:nvSpPr>
        <p:spPr>
          <a:xfrm>
            <a:off x="5475287" y="243681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54" name="Shape 1954"/>
          <p:cNvSpPr txBox="1"/>
          <p:nvPr/>
        </p:nvSpPr>
        <p:spPr>
          <a:xfrm>
            <a:off x="5403850" y="3808412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endParaRPr/>
          </a:p>
        </p:txBody>
      </p:sp>
      <p:sp>
        <p:nvSpPr>
          <p:cNvPr id="1955" name="Shape 1955"/>
          <p:cNvSpPr txBox="1"/>
          <p:nvPr/>
        </p:nvSpPr>
        <p:spPr>
          <a:xfrm>
            <a:off x="4300537" y="2967037"/>
            <a:ext cx="593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i="0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r>
            <a:endParaRPr/>
          </a:p>
        </p:txBody>
      </p:sp>
      <p:sp>
        <p:nvSpPr>
          <p:cNvPr id="1956" name="Shape 1956"/>
          <p:cNvSpPr/>
          <p:nvPr/>
        </p:nvSpPr>
        <p:spPr>
          <a:xfrm rot="3780000">
            <a:off x="4044156" y="2047081"/>
            <a:ext cx="1163637" cy="438150"/>
          </a:xfrm>
          <a:custGeom>
            <a:pathLst>
              <a:path extrusionOk="0" h="120000" w="120000">
                <a:moveTo>
                  <a:pt x="119610" y="120000"/>
                </a:moveTo>
                <a:cubicBezTo>
                  <a:pt x="120302" y="118333"/>
                  <a:pt x="120994" y="116666"/>
                  <a:pt x="112965" y="100000"/>
                </a:cubicBezTo>
                <a:cubicBezTo>
                  <a:pt x="104935" y="83333"/>
                  <a:pt x="81678" y="24666"/>
                  <a:pt x="71433" y="20000"/>
                </a:cubicBezTo>
                <a:cubicBezTo>
                  <a:pt x="61189" y="15333"/>
                  <a:pt x="63404" y="75333"/>
                  <a:pt x="51498" y="72000"/>
                </a:cubicBezTo>
                <a:cubicBezTo>
                  <a:pt x="39593" y="68666"/>
                  <a:pt x="19796" y="34333"/>
                  <a:pt x="0" y="0"/>
                </a:cubicBezTo>
              </a:path>
            </a:pathLst>
          </a:custGeom>
          <a:noFill/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Shape 19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Detour: Node Betweenness</a:t>
            </a:r>
            <a:endParaRPr/>
          </a:p>
        </p:txBody>
      </p:sp>
      <p:sp>
        <p:nvSpPr>
          <p:cNvPr id="1962" name="Shape 196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Betweenness also defined for nodes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betweenness</a:t>
            </a: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Total amount of "flow" a node carries when a unit of flow between each pair of nodes is divided up evenly over shortest paths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and edges of high betweenness perform critical roles in the network structure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Detour: Node Betweenness</a:t>
            </a:r>
            <a:endParaRPr/>
          </a:p>
        </p:txBody>
      </p:sp>
      <p:sp>
        <p:nvSpPr>
          <p:cNvPr id="1968" name="Shape 1968"/>
          <p:cNvSpPr/>
          <p:nvPr/>
        </p:nvSpPr>
        <p:spPr>
          <a:xfrm>
            <a:off x="34226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969" name="Shape 1969"/>
          <p:cNvSpPr/>
          <p:nvPr/>
        </p:nvSpPr>
        <p:spPr>
          <a:xfrm>
            <a:off x="23114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970" name="Shape 1970"/>
          <p:cNvSpPr/>
          <p:nvPr/>
        </p:nvSpPr>
        <p:spPr>
          <a:xfrm>
            <a:off x="8382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971" name="Shape 1971"/>
          <p:cNvSpPr/>
          <p:nvPr/>
        </p:nvSpPr>
        <p:spPr>
          <a:xfrm>
            <a:off x="15748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1972" name="Shape 1972"/>
          <p:cNvCxnSpPr/>
          <p:nvPr/>
        </p:nvCxnSpPr>
        <p:spPr>
          <a:xfrm flipH="1">
            <a:off x="12065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3" name="Shape 1973"/>
          <p:cNvCxnSpPr/>
          <p:nvPr/>
        </p:nvCxnSpPr>
        <p:spPr>
          <a:xfrm rot="10800000">
            <a:off x="22034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4" name="Shape 1974"/>
          <p:cNvCxnSpPr/>
          <p:nvPr/>
        </p:nvCxnSpPr>
        <p:spPr>
          <a:xfrm rot="10800000">
            <a:off x="15748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5" name="Shape 1975"/>
          <p:cNvSpPr/>
          <p:nvPr/>
        </p:nvSpPr>
        <p:spPr>
          <a:xfrm>
            <a:off x="23114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976" name="Shape 1976"/>
          <p:cNvSpPr/>
          <p:nvPr/>
        </p:nvSpPr>
        <p:spPr>
          <a:xfrm>
            <a:off x="873125" y="4217987"/>
            <a:ext cx="738187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977" name="Shape 1977"/>
          <p:cNvSpPr/>
          <p:nvPr/>
        </p:nvSpPr>
        <p:spPr>
          <a:xfrm>
            <a:off x="1611312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cxnSp>
        <p:nvCxnSpPr>
          <p:cNvPr id="1978" name="Shape 1978"/>
          <p:cNvCxnSpPr/>
          <p:nvPr/>
        </p:nvCxnSpPr>
        <p:spPr>
          <a:xfrm rot="10800000">
            <a:off x="1241425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9" name="Shape 1979"/>
          <p:cNvCxnSpPr/>
          <p:nvPr/>
        </p:nvCxnSpPr>
        <p:spPr>
          <a:xfrm flipH="1">
            <a:off x="2239962" y="4953000"/>
            <a:ext cx="439737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0" name="Shape 1980"/>
          <p:cNvCxnSpPr/>
          <p:nvPr/>
        </p:nvCxnSpPr>
        <p:spPr>
          <a:xfrm rot="10800000">
            <a:off x="1611312" y="4586287"/>
            <a:ext cx="700087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1" name="Shape 1981"/>
          <p:cNvCxnSpPr/>
          <p:nvPr/>
        </p:nvCxnSpPr>
        <p:spPr>
          <a:xfrm rot="10800000">
            <a:off x="2941637" y="2482850"/>
            <a:ext cx="588962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2" name="Shape 1982"/>
          <p:cNvCxnSpPr/>
          <p:nvPr/>
        </p:nvCxnSpPr>
        <p:spPr>
          <a:xfrm flipH="1">
            <a:off x="2941637" y="3625850"/>
            <a:ext cx="588962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3" name="Shape 1983"/>
          <p:cNvSpPr/>
          <p:nvPr/>
        </p:nvSpPr>
        <p:spPr>
          <a:xfrm>
            <a:off x="5035550" y="2998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76200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1985" name="Shape 1985"/>
          <p:cNvSpPr/>
          <p:nvPr/>
        </p:nvSpPr>
        <p:spPr>
          <a:xfrm>
            <a:off x="6146800" y="1855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1986" name="Shape 1986"/>
          <p:cNvSpPr/>
          <p:nvPr/>
        </p:nvSpPr>
        <p:spPr>
          <a:xfrm>
            <a:off x="6883400" y="7127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1987" name="Shape 1987"/>
          <p:cNvCxnSpPr/>
          <p:nvPr/>
        </p:nvCxnSpPr>
        <p:spPr>
          <a:xfrm flipH="1">
            <a:off x="651510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8" name="Shape 1988"/>
          <p:cNvCxnSpPr/>
          <p:nvPr/>
        </p:nvCxnSpPr>
        <p:spPr>
          <a:xfrm rot="10800000">
            <a:off x="7512050" y="133985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9" name="Shape 1989"/>
          <p:cNvCxnSpPr/>
          <p:nvPr/>
        </p:nvCxnSpPr>
        <p:spPr>
          <a:xfrm rot="10800000">
            <a:off x="6883400" y="2224087"/>
            <a:ext cx="736600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0" name="Shape 1990"/>
          <p:cNvSpPr/>
          <p:nvPr/>
        </p:nvSpPr>
        <p:spPr>
          <a:xfrm>
            <a:off x="7585075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1991" name="Shape 1991"/>
          <p:cNvSpPr/>
          <p:nvPr/>
        </p:nvSpPr>
        <p:spPr>
          <a:xfrm>
            <a:off x="6146800" y="4217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6883400" y="5360987"/>
            <a:ext cx="736600" cy="735012"/>
          </a:xfrm>
          <a:prstGeom prst="ellipse">
            <a:avLst/>
          </a:prstGeom>
          <a:noFill/>
          <a:ln cap="flat" cmpd="sng" w="25400">
            <a:solidFill>
              <a:srgbClr val="17375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38100">
              <a:srgbClr val="808080">
                <a:alpha val="39607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cxnSp>
        <p:nvCxnSpPr>
          <p:cNvPr id="1993" name="Shape 1993"/>
          <p:cNvCxnSpPr/>
          <p:nvPr/>
        </p:nvCxnSpPr>
        <p:spPr>
          <a:xfrm rot="10800000">
            <a:off x="6515100" y="4953000"/>
            <a:ext cx="476250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4" name="Shape 1994"/>
          <p:cNvCxnSpPr/>
          <p:nvPr/>
        </p:nvCxnSpPr>
        <p:spPr>
          <a:xfrm flipH="1">
            <a:off x="7512050" y="4953000"/>
            <a:ext cx="441325" cy="51593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5" name="Shape 1995"/>
          <p:cNvCxnSpPr/>
          <p:nvPr/>
        </p:nvCxnSpPr>
        <p:spPr>
          <a:xfrm rot="10800000">
            <a:off x="6883400" y="4586287"/>
            <a:ext cx="701675" cy="0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6" name="Shape 1996"/>
          <p:cNvCxnSpPr/>
          <p:nvPr/>
        </p:nvCxnSpPr>
        <p:spPr>
          <a:xfrm flipH="1" rot="10800000">
            <a:off x="5664200" y="2482850"/>
            <a:ext cx="590550" cy="6238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7" name="Shape 1997"/>
          <p:cNvCxnSpPr/>
          <p:nvPr/>
        </p:nvCxnSpPr>
        <p:spPr>
          <a:xfrm rot="10800000">
            <a:off x="5664200" y="3625850"/>
            <a:ext cx="590550" cy="7000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8" name="Shape 1998"/>
          <p:cNvCxnSpPr/>
          <p:nvPr/>
        </p:nvCxnSpPr>
        <p:spPr>
          <a:xfrm rot="10800000">
            <a:off x="4191000" y="3352800"/>
            <a:ext cx="844550" cy="14287"/>
          </a:xfrm>
          <a:prstGeom prst="straightConnector1">
            <a:avLst/>
          </a:prstGeom>
          <a:noFill/>
          <a:ln cap="flat" cmpd="sng" w="254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9" name="Shape 1999"/>
          <p:cNvSpPr txBox="1"/>
          <p:nvPr/>
        </p:nvSpPr>
        <p:spPr>
          <a:xfrm>
            <a:off x="3505200" y="3886200"/>
            <a:ext cx="28194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(7)  = (10*3)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((N-1)(N-2)/2)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= 30 / ((13*12)/2)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= 0.385</a:t>
            </a:r>
            <a:endParaRPr/>
          </a:p>
        </p:txBody>
      </p:sp>
      <p:sp>
        <p:nvSpPr>
          <p:cNvPr id="2000" name="Shape 2000"/>
          <p:cNvSpPr txBox="1"/>
          <p:nvPr/>
        </p:nvSpPr>
        <p:spPr>
          <a:xfrm>
            <a:off x="685800" y="6324600"/>
            <a:ext cx="78152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nodes 1, 2, and 3, the shortest path to the 10 remaining nodes in the graph (not counting 7) all go through 7.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graph is undirected, so calculating the shortest path for (1,10), for example, is the same as (10,1).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Algorithm</a:t>
            </a:r>
            <a:endParaRPr/>
          </a:p>
        </p:txBody>
      </p:sp>
      <p:sp>
        <p:nvSpPr>
          <p:cNvPr id="2006" name="Shape 200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of all edges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edge(s) with highest betweenness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steps 1 and 2 until graph is partitioned into as many regions as desired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Algorithm</a:t>
            </a:r>
            <a:endParaRPr/>
          </a:p>
        </p:txBody>
      </p:sp>
      <p:sp>
        <p:nvSpPr>
          <p:cNvPr id="2012" name="Shape 2012"/>
          <p:cNvSpPr txBox="1"/>
          <p:nvPr>
            <p:ph idx="1" type="body"/>
          </p:nvPr>
        </p:nvSpPr>
        <p:spPr>
          <a:xfrm>
            <a:off x="457200" y="1600200"/>
            <a:ext cx="8229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1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betweenness of all edges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the edge(s) with highest betweenness</a:t>
            </a:r>
            <a:endParaRPr/>
          </a:p>
          <a:p>
            <a:pPr indent="-514350" lvl="0" marL="5143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en-US" sz="3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steps 1 and 2 until graph is partitioned into as many regions as desired</a:t>
            </a:r>
            <a:endParaRPr/>
          </a:p>
        </p:txBody>
      </p:sp>
      <p:sp>
        <p:nvSpPr>
          <p:cNvPr id="2013" name="Shape 2013"/>
          <p:cNvSpPr txBox="1"/>
          <p:nvPr/>
        </p:nvSpPr>
        <p:spPr>
          <a:xfrm>
            <a:off x="304800" y="4648200"/>
            <a:ext cx="853440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How much computation does this require?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Newman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(2001) and </a:t>
            </a: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Brandes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(2001) independently developed similar algorithms that reduce the complexity from O(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</a:t>
            </a:r>
            <a:r>
              <a:rPr b="0" baseline="3000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to O(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where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# of edges, </a:t>
            </a:r>
            <a:r>
              <a:rPr b="0" i="1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# of nodes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/>
              <a:t>Pseudocode</a:t>
            </a:r>
            <a:endParaRPr/>
          </a:p>
        </p:txBody>
      </p:sp>
      <p:pic>
        <p:nvPicPr>
          <p:cNvPr id="2019" name="Shape 2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8337"/>
            <a:ext cx="8839199" cy="3261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25" name="Shape 2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99" y="1683662"/>
            <a:ext cx="7631623" cy="45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type="title"/>
          </p:nvPr>
        </p:nvSpPr>
        <p:spPr>
          <a:xfrm>
            <a:off x="0" y="2746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Girvan-Newman </a:t>
            </a:r>
            <a:r>
              <a:rPr lang="en-US" sz="4000"/>
              <a:t>run on Karate-Club graph</a:t>
            </a:r>
            <a:endParaRPr sz="4000"/>
          </a:p>
        </p:txBody>
      </p:sp>
      <p:pic>
        <p:nvPicPr>
          <p:cNvPr id="2031" name="Shape 2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25"/>
            <a:ext cx="8839196" cy="4818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